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theme/themeOverride8.xml" ContentType="application/vnd.openxmlformats-officedocument.themeOverride+xml"/>
  <Override PartName="/ppt/notesSlides/notesSlide1.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charts/chart12.xml" ContentType="application/vnd.openxmlformats-officedocument.drawingml.chart+xml"/>
  <Override PartName="/ppt/theme/themeOverride10.xml" ContentType="application/vnd.openxmlformats-officedocument.themeOverride+xml"/>
  <Override PartName="/ppt/notesSlides/notesSlide2.xml" ContentType="application/vnd.openxmlformats-officedocument.presentationml.notesSlide+xml"/>
  <Override PartName="/ppt/charts/chart13.xml" ContentType="application/vnd.openxmlformats-officedocument.drawingml.chart+xml"/>
  <Override PartName="/ppt/theme/themeOverride11.xml" ContentType="application/vnd.openxmlformats-officedocument.themeOverride+xml"/>
  <Override PartName="/ppt/charts/chart14.xml" ContentType="application/vnd.openxmlformats-officedocument.drawingml.chart+xml"/>
  <Override PartName="/ppt/theme/themeOverride12.xml" ContentType="application/vnd.openxmlformats-officedocument.themeOverr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ppt/charts/chart17.xml" ContentType="application/vnd.openxmlformats-officedocument.drawingml.chart+xml"/>
  <Override PartName="/ppt/theme/themeOverride15.xml" ContentType="application/vnd.openxmlformats-officedocument.themeOverride+xml"/>
  <Override PartName="/ppt/charts/chart18.xml" ContentType="application/vnd.openxmlformats-officedocument.drawingml.chart+xml"/>
  <Override PartName="/ppt/theme/themeOverride16.xml" ContentType="application/vnd.openxmlformats-officedocument.themeOverride+xml"/>
  <Override PartName="/ppt/charts/chart19.xml" ContentType="application/vnd.openxmlformats-officedocument.drawingml.chart+xml"/>
  <Override PartName="/ppt/theme/themeOverride17.xml" ContentType="application/vnd.openxmlformats-officedocument.themeOverride+xml"/>
  <Override PartName="/ppt/notesSlides/notesSlide3.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4.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0.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7.xml" ContentType="application/vnd.openxmlformats-officedocument.drawingml.chart+xml"/>
  <Override PartName="/ppt/charts/chart38.xml" ContentType="application/vnd.openxmlformats-officedocument.drawingml.chart+xml"/>
  <Override PartName="/ppt/notesSlides/notesSlide18.xml" ContentType="application/vnd.openxmlformats-officedocument.presentationml.notesSlide+xml"/>
  <Override PartName="/ppt/charts/chart39.xml" ContentType="application/vnd.openxmlformats-officedocument.drawingml.chart+xml"/>
  <Override PartName="/ppt/charts/chart40.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43.xml" ContentType="application/vnd.openxmlformats-officedocument.drawingml.chart+xml"/>
  <Override PartName="/ppt/notesSlides/notesSlide24.xml" ContentType="application/vnd.openxmlformats-officedocument.presentationml.notesSlide+xml"/>
  <Override PartName="/ppt/charts/chart44.xml" ContentType="application/vnd.openxmlformats-officedocument.drawingml.chart+xml"/>
  <Override PartName="/ppt/notesSlides/notesSlide25.xml" ContentType="application/vnd.openxmlformats-officedocument.presentationml.notesSlide+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notesSlides/notesSlide26.xml" ContentType="application/vnd.openxmlformats-officedocument.presentationml.notesSlide+xml"/>
  <Override PartName="/ppt/charts/chart49.xml" ContentType="application/vnd.openxmlformats-officedocument.drawingml.chart+xml"/>
  <Override PartName="/ppt/charts/chart50.xml" ContentType="application/vnd.openxmlformats-officedocument.drawingml.chart+xml"/>
  <Override PartName="/ppt/notesSlides/notesSlide27.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theme/themeOverride18.xml" ContentType="application/vnd.openxmlformats-officedocument.themeOverride+xml"/>
  <Override PartName="/ppt/charts/chart55.xml" ContentType="application/vnd.openxmlformats-officedocument.drawingml.chart+xml"/>
  <Override PartName="/ppt/theme/themeOverride19.xml" ContentType="application/vnd.openxmlformats-officedocument.themeOverride+xml"/>
  <Override PartName="/ppt/charts/chart56.xml" ContentType="application/vnd.openxmlformats-officedocument.drawingml.chart+xml"/>
  <Override PartName="/ppt/theme/themeOverride20.xml" ContentType="application/vnd.openxmlformats-officedocument.themeOverride+xml"/>
  <Override PartName="/ppt/charts/chart57.xml" ContentType="application/vnd.openxmlformats-officedocument.drawingml.chart+xml"/>
  <Override PartName="/ppt/theme/themeOverride21.xml" ContentType="application/vnd.openxmlformats-officedocument.themeOverride+xml"/>
  <Override PartName="/ppt/charts/chart58.xml" ContentType="application/vnd.openxmlformats-officedocument.drawingml.chart+xml"/>
  <Override PartName="/ppt/theme/themeOverride22.xml" ContentType="application/vnd.openxmlformats-officedocument.themeOverride+xml"/>
  <Override PartName="/ppt/charts/chart59.xml" ContentType="application/vnd.openxmlformats-officedocument.drawingml.chart+xml"/>
  <Override PartName="/ppt/theme/themeOverride23.xml" ContentType="application/vnd.openxmlformats-officedocument.themeOverride+xml"/>
  <Override PartName="/ppt/charts/chart60.xml" ContentType="application/vnd.openxmlformats-officedocument.drawingml.chart+xml"/>
  <Override PartName="/ppt/charts/chart61.xml" ContentType="application/vnd.openxmlformats-officedocument.drawingml.chart+xml"/>
  <Override PartName="/ppt/drawings/drawing2.xml" ContentType="application/vnd.openxmlformats-officedocument.drawingml.chartshapes+xml"/>
  <Override PartName="/ppt/charts/chart62.xml" ContentType="application/vnd.openxmlformats-officedocument.drawingml.chart+xml"/>
  <Override PartName="/ppt/theme/themeOverride24.xml" ContentType="application/vnd.openxmlformats-officedocument.themeOverride+xml"/>
  <Override PartName="/ppt/charts/chart6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notesMasterIdLst>
    <p:notesMasterId r:id="rId87"/>
  </p:notesMasterIdLst>
  <p:handoutMasterIdLst>
    <p:handoutMasterId r:id="rId88"/>
  </p:handoutMasterIdLst>
  <p:sldIdLst>
    <p:sldId id="286" r:id="rId5"/>
    <p:sldId id="282" r:id="rId6"/>
    <p:sldId id="283" r:id="rId7"/>
    <p:sldId id="284" r:id="rId8"/>
    <p:sldId id="285" r:id="rId9"/>
    <p:sldId id="287" r:id="rId10"/>
    <p:sldId id="272" r:id="rId11"/>
    <p:sldId id="259" r:id="rId12"/>
    <p:sldId id="298" r:id="rId13"/>
    <p:sldId id="260" r:id="rId14"/>
    <p:sldId id="301" r:id="rId15"/>
    <p:sldId id="307" r:id="rId16"/>
    <p:sldId id="303" r:id="rId17"/>
    <p:sldId id="273" r:id="rId18"/>
    <p:sldId id="309" r:id="rId19"/>
    <p:sldId id="263" r:id="rId20"/>
    <p:sldId id="308" r:id="rId21"/>
    <p:sldId id="264" r:id="rId22"/>
    <p:sldId id="321" r:id="rId23"/>
    <p:sldId id="266" r:id="rId24"/>
    <p:sldId id="267" r:id="rId25"/>
    <p:sldId id="323" r:id="rId26"/>
    <p:sldId id="268" r:id="rId27"/>
    <p:sldId id="324" r:id="rId28"/>
    <p:sldId id="326" r:id="rId29"/>
    <p:sldId id="327" r:id="rId30"/>
    <p:sldId id="347" r:id="rId31"/>
    <p:sldId id="380" r:id="rId32"/>
    <p:sldId id="379" r:id="rId33"/>
    <p:sldId id="349" r:id="rId34"/>
    <p:sldId id="350" r:id="rId35"/>
    <p:sldId id="352" r:id="rId36"/>
    <p:sldId id="353" r:id="rId37"/>
    <p:sldId id="381" r:id="rId38"/>
    <p:sldId id="382" r:id="rId39"/>
    <p:sldId id="355" r:id="rId40"/>
    <p:sldId id="356" r:id="rId41"/>
    <p:sldId id="357" r:id="rId42"/>
    <p:sldId id="358" r:id="rId43"/>
    <p:sldId id="359" r:id="rId44"/>
    <p:sldId id="360" r:id="rId45"/>
    <p:sldId id="384" r:id="rId46"/>
    <p:sldId id="361" r:id="rId47"/>
    <p:sldId id="362" r:id="rId48"/>
    <p:sldId id="363" r:id="rId49"/>
    <p:sldId id="388" r:id="rId50"/>
    <p:sldId id="364" r:id="rId51"/>
    <p:sldId id="365" r:id="rId52"/>
    <p:sldId id="366" r:id="rId53"/>
    <p:sldId id="385" r:id="rId54"/>
    <p:sldId id="367" r:id="rId55"/>
    <p:sldId id="368" r:id="rId56"/>
    <p:sldId id="386" r:id="rId57"/>
    <p:sldId id="369" r:id="rId58"/>
    <p:sldId id="370" r:id="rId59"/>
    <p:sldId id="371" r:id="rId60"/>
    <p:sldId id="374" r:id="rId61"/>
    <p:sldId id="372" r:id="rId62"/>
    <p:sldId id="390" r:id="rId63"/>
    <p:sldId id="391" r:id="rId64"/>
    <p:sldId id="387" r:id="rId65"/>
    <p:sldId id="375" r:id="rId66"/>
    <p:sldId id="376" r:id="rId67"/>
    <p:sldId id="377" r:id="rId68"/>
    <p:sldId id="392" r:id="rId69"/>
    <p:sldId id="395" r:id="rId70"/>
    <p:sldId id="289" r:id="rId71"/>
    <p:sldId id="291" r:id="rId72"/>
    <p:sldId id="338" r:id="rId73"/>
    <p:sldId id="292" r:id="rId74"/>
    <p:sldId id="339" r:id="rId75"/>
    <p:sldId id="293" r:id="rId76"/>
    <p:sldId id="340" r:id="rId77"/>
    <p:sldId id="294" r:id="rId78"/>
    <p:sldId id="341" r:id="rId79"/>
    <p:sldId id="342" r:id="rId80"/>
    <p:sldId id="295" r:id="rId81"/>
    <p:sldId id="343" r:id="rId82"/>
    <p:sldId id="296" r:id="rId83"/>
    <p:sldId id="344" r:id="rId84"/>
    <p:sldId id="345" r:id="rId85"/>
    <p:sldId id="346" r:id="rId86"/>
  </p:sldIdLst>
  <p:sldSz cx="9144000" cy="6858000" type="screen4x3"/>
  <p:notesSz cx="6888163" cy="100203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0892"/>
    <a:srgbClr val="99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3428" autoAdjust="0"/>
  </p:normalViewPr>
  <p:slideViewPr>
    <p:cSldViewPr>
      <p:cViewPr>
        <p:scale>
          <a:sx n="75" d="100"/>
          <a:sy n="75" d="100"/>
        </p:scale>
        <p:origin x="-1170" y="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5.xml.rels><?xml version="1.0" encoding="UTF-8" standalone="yes"?>
<Relationships xmlns="http://schemas.openxmlformats.org/package/2006/relationships"><Relationship Id="rId1" Type="http://schemas.openxmlformats.org/officeDocument/2006/relationships/oleObject" Target="file:///C:\Users\mdarmame\Documents\ANNEE%20SCOLAIRE%20%202015-2016\SYNDICAT\resultats%20enquete\Traitement%20statistiques.xlsx" TargetMode="Externa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3.xml.rels><?xml version="1.0" encoding="UTF-8" standalone="yes"?>
<Relationships xmlns="http://schemas.openxmlformats.org/package/2006/relationships"><Relationship Id="rId1" Type="http://schemas.openxmlformats.org/officeDocument/2006/relationships/oleObject" Target="Graphique%20dans%20Microsoft%20PowerPoint" TargetMode="Externa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18.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19.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20.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21.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22.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2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6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4.xml"/></Relationships>
</file>

<file path=ppt/charts/_rels/chart63.xml.rels><?xml version="1.0" encoding="UTF-8" standalone="yes"?>
<Relationships xmlns="http://schemas.openxmlformats.org/package/2006/relationships"><Relationship Id="rId1" Type="http://schemas.openxmlformats.org/officeDocument/2006/relationships/oleObject" Target="Graphique%20dans%20Microsoft%20PowerPoint" TargetMode="Externa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1" Type="http://schemas.openxmlformats.org/officeDocument/2006/relationships/oleObject" Target="file:///C:\Users\mdarmame\Documents\ANNEE%20SCOLAIRE%20%202015-2016\SYNDICAT\resultats%20enquete\Traitement%20statistiqu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7817560540781455E-2"/>
          <c:y val="0"/>
          <c:w val="0.90391373248155316"/>
          <c:h val="1"/>
        </c:manualLayout>
      </c:layout>
      <c:pie3DChart>
        <c:varyColors val="1"/>
        <c:ser>
          <c:idx val="0"/>
          <c:order val="0"/>
          <c:explosion val="25"/>
          <c:cat>
            <c:strRef>
              <c:f>RPS!$A$94:$A$95</c:f>
              <c:strCache>
                <c:ptCount val="2"/>
                <c:pt idx="0">
                  <c:v>une femme</c:v>
                </c:pt>
                <c:pt idx="1">
                  <c:v>un homme</c:v>
                </c:pt>
              </c:strCache>
            </c:strRef>
          </c:cat>
          <c:val>
            <c:numRef>
              <c:f>RPS!$B$94:$B$95</c:f>
              <c:numCache>
                <c:formatCode>General</c:formatCode>
                <c:ptCount val="2"/>
                <c:pt idx="0">
                  <c:v>41</c:v>
                </c:pt>
                <c:pt idx="1">
                  <c:v>59</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30594438666864754"/>
          <c:y val="0.74609259412957663"/>
          <c:w val="0.38902416679047197"/>
          <c:h val="0.249669364674976"/>
        </c:manualLayout>
      </c:layout>
      <c:overlay val="0"/>
      <c:txPr>
        <a:bodyPr/>
        <a:lstStyle/>
        <a:p>
          <a:pPr>
            <a:defRPr sz="2000" b="1"/>
          </a:pPr>
          <a:endParaRPr lang="fr-FR"/>
        </a:p>
      </c:txPr>
    </c:legend>
    <c:plotVisOnly val="1"/>
    <c:dispBlanksAs val="gap"/>
    <c:showDLblsOverMax val="0"/>
  </c:chart>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b="1"/>
            </a:pPr>
            <a:r>
              <a:rPr lang="fr-FR" sz="2000" b="1" i="0" u="none" strike="noStrike" baseline="0" dirty="0" smtClean="0">
                <a:effectLst/>
              </a:rPr>
              <a:t>1.9 </a:t>
            </a:r>
            <a:r>
              <a:rPr lang="fr-FR" sz="2000" b="1" i="0" u="none" strike="noStrike" baseline="0" dirty="0">
                <a:effectLst/>
              </a:rPr>
              <a:t>Votre reprise effective </a:t>
            </a:r>
            <a:r>
              <a:rPr lang="fr-FR" sz="2000" b="1" i="0" u="none" strike="noStrike" baseline="0" dirty="0" smtClean="0">
                <a:effectLst/>
              </a:rPr>
              <a:t>d’activité </a:t>
            </a:r>
            <a:r>
              <a:rPr lang="fr-FR" sz="2000" b="1" i="0" u="none" strike="noStrike" baseline="0" dirty="0">
                <a:effectLst/>
              </a:rPr>
              <a:t>après vos congés d'été</a:t>
            </a:r>
            <a:r>
              <a:rPr lang="fr-FR" sz="2000" b="1" i="0" u="none" strike="noStrike" baseline="0" dirty="0"/>
              <a:t> </a:t>
            </a:r>
            <a:endParaRPr lang="fr-FR" sz="2000" b="1" dirty="0"/>
          </a:p>
        </c:rich>
      </c:tx>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37880131728816918"/>
          <c:y val="0.2174444821680622"/>
          <c:w val="0.55989377507056903"/>
          <c:h val="0.71547231632214436"/>
        </c:manualLayout>
      </c:layout>
      <c:bar3DChart>
        <c:barDir val="bar"/>
        <c:grouping val="clustered"/>
        <c:varyColors val="0"/>
        <c:ser>
          <c:idx val="0"/>
          <c:order val="0"/>
          <c:invertIfNegative val="0"/>
          <c:dPt>
            <c:idx val="0"/>
            <c:invertIfNegative val="0"/>
            <c:bubble3D val="0"/>
            <c:spPr>
              <a:solidFill>
                <a:srgbClr val="00B050"/>
              </a:solidFill>
            </c:spPr>
          </c:dPt>
          <c:cat>
            <c:strRef>
              <c:f>'CONDITIONS DE TRAVAIL'!$A$67:$A$68</c:f>
              <c:strCache>
                <c:ptCount val="2"/>
                <c:pt idx="0">
                  <c:v>  entrée des élèves - 2 semaines</c:v>
                </c:pt>
                <c:pt idx="1">
                  <c:v> entrée des élèves - 1 semaine</c:v>
                </c:pt>
              </c:strCache>
            </c:strRef>
          </c:cat>
          <c:val>
            <c:numRef>
              <c:f>'CONDITIONS DE TRAVAIL'!$B$67:$B$68</c:f>
              <c:numCache>
                <c:formatCode>0%</c:formatCode>
                <c:ptCount val="2"/>
                <c:pt idx="0">
                  <c:v>0.68</c:v>
                </c:pt>
                <c:pt idx="1">
                  <c:v>0.32</c:v>
                </c:pt>
              </c:numCache>
            </c:numRef>
          </c:val>
        </c:ser>
        <c:dLbls>
          <c:showLegendKey val="0"/>
          <c:showVal val="0"/>
          <c:showCatName val="0"/>
          <c:showSerName val="0"/>
          <c:showPercent val="0"/>
          <c:showBubbleSize val="0"/>
        </c:dLbls>
        <c:gapWidth val="150"/>
        <c:shape val="box"/>
        <c:axId val="87266816"/>
        <c:axId val="87268352"/>
        <c:axId val="0"/>
      </c:bar3DChart>
      <c:catAx>
        <c:axId val="87266816"/>
        <c:scaling>
          <c:orientation val="minMax"/>
        </c:scaling>
        <c:delete val="0"/>
        <c:axPos val="l"/>
        <c:majorTickMark val="none"/>
        <c:minorTickMark val="none"/>
        <c:tickLblPos val="nextTo"/>
        <c:txPr>
          <a:bodyPr/>
          <a:lstStyle/>
          <a:p>
            <a:pPr>
              <a:defRPr sz="1200" b="1"/>
            </a:pPr>
            <a:endParaRPr lang="fr-FR"/>
          </a:p>
        </c:txPr>
        <c:crossAx val="87268352"/>
        <c:crosses val="autoZero"/>
        <c:auto val="1"/>
        <c:lblAlgn val="ctr"/>
        <c:lblOffset val="100"/>
        <c:noMultiLvlLbl val="0"/>
      </c:catAx>
      <c:valAx>
        <c:axId val="87268352"/>
        <c:scaling>
          <c:orientation val="minMax"/>
        </c:scaling>
        <c:delete val="0"/>
        <c:axPos val="b"/>
        <c:majorGridlines/>
        <c:numFmt formatCode="0%" sourceLinked="1"/>
        <c:majorTickMark val="none"/>
        <c:minorTickMark val="none"/>
        <c:tickLblPos val="nextTo"/>
        <c:txPr>
          <a:bodyPr/>
          <a:lstStyle/>
          <a:p>
            <a:pPr>
              <a:defRPr sz="1200" b="1"/>
            </a:pPr>
            <a:endParaRPr lang="fr-FR"/>
          </a:p>
        </c:txPr>
        <c:crossAx val="87266816"/>
        <c:crosses val="autoZero"/>
        <c:crossBetween val="between"/>
      </c:valAx>
    </c:plotArea>
    <c:plotVisOnly val="1"/>
    <c:dispBlanksAs val="zero"/>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a:pPr>
            <a:r>
              <a:rPr lang="fr-FR" sz="1800" b="1" i="0" u="none" strike="noStrike" baseline="0" dirty="0" smtClean="0">
                <a:effectLst/>
              </a:rPr>
              <a:t>1.11 </a:t>
            </a:r>
            <a:r>
              <a:rPr lang="fr-FR" sz="1800" b="1" i="0" u="none" strike="noStrike" baseline="0" dirty="0">
                <a:effectLst/>
              </a:rPr>
              <a:t>Vous arrive-t-il de ne pas avoir de pause :</a:t>
            </a:r>
            <a:r>
              <a:rPr lang="fr-FR" sz="1800" b="1" i="0" u="none" strike="noStrike" baseline="0" dirty="0"/>
              <a:t> </a:t>
            </a:r>
            <a:endParaRPr lang="fr-FR" b="1" dirty="0"/>
          </a:p>
        </c:rich>
      </c:tx>
      <c:overlay val="0"/>
    </c:title>
    <c:autoTitleDeleted val="0"/>
    <c:plotArea>
      <c:layout/>
      <c:barChart>
        <c:barDir val="col"/>
        <c:grouping val="clustered"/>
        <c:varyColors val="0"/>
        <c:ser>
          <c:idx val="0"/>
          <c:order val="0"/>
          <c:invertIfNegative val="0"/>
          <c:dPt>
            <c:idx val="0"/>
            <c:invertIfNegative val="0"/>
            <c:bubble3D val="0"/>
            <c:spPr>
              <a:solidFill>
                <a:srgbClr val="FF0000"/>
              </a:solidFill>
            </c:spPr>
          </c:dPt>
          <c:dPt>
            <c:idx val="1"/>
            <c:invertIfNegative val="0"/>
            <c:bubble3D val="0"/>
            <c:spPr>
              <a:solidFill>
                <a:srgbClr val="FFC000"/>
              </a:solidFill>
            </c:spPr>
          </c:dPt>
          <c:dPt>
            <c:idx val="2"/>
            <c:invertIfNegative val="0"/>
            <c:bubble3D val="0"/>
            <c:spPr>
              <a:solidFill>
                <a:srgbClr val="7CCA62">
                  <a:lumMod val="75000"/>
                </a:srgbClr>
              </a:solidFill>
            </c:spPr>
          </c:dPt>
          <c:cat>
            <c:strRef>
              <c:f>'CONDITIONS DE TRAVAIL'!$A$79:$A$82</c:f>
              <c:strCache>
                <c:ptCount val="4"/>
                <c:pt idx="0">
                  <c:v> souvent</c:v>
                </c:pt>
                <c:pt idx="1">
                  <c:v> parfois</c:v>
                </c:pt>
                <c:pt idx="2">
                  <c:v>jamais</c:v>
                </c:pt>
                <c:pt idx="3">
                  <c:v>sans réponse</c:v>
                </c:pt>
              </c:strCache>
            </c:strRef>
          </c:cat>
          <c:val>
            <c:numRef>
              <c:f>'CONDITIONS DE TRAVAIL'!$B$79:$B$82</c:f>
              <c:numCache>
                <c:formatCode>0.00</c:formatCode>
                <c:ptCount val="4"/>
                <c:pt idx="0">
                  <c:v>34</c:v>
                </c:pt>
                <c:pt idx="1">
                  <c:v>60</c:v>
                </c:pt>
                <c:pt idx="2">
                  <c:v>6</c:v>
                </c:pt>
                <c:pt idx="3">
                  <c:v>1</c:v>
                </c:pt>
              </c:numCache>
            </c:numRef>
          </c:val>
        </c:ser>
        <c:dLbls>
          <c:showLegendKey val="0"/>
          <c:showVal val="0"/>
          <c:showCatName val="0"/>
          <c:showSerName val="0"/>
          <c:showPercent val="0"/>
          <c:showBubbleSize val="0"/>
        </c:dLbls>
        <c:gapWidth val="150"/>
        <c:axId val="86998400"/>
        <c:axId val="86996864"/>
      </c:barChart>
      <c:valAx>
        <c:axId val="86996864"/>
        <c:scaling>
          <c:orientation val="minMax"/>
        </c:scaling>
        <c:delete val="0"/>
        <c:axPos val="l"/>
        <c:majorGridlines/>
        <c:numFmt formatCode="0.00" sourceLinked="1"/>
        <c:majorTickMark val="out"/>
        <c:minorTickMark val="none"/>
        <c:tickLblPos val="nextTo"/>
        <c:crossAx val="86998400"/>
        <c:crosses val="autoZero"/>
        <c:crossBetween val="between"/>
      </c:valAx>
      <c:catAx>
        <c:axId val="86998400"/>
        <c:scaling>
          <c:orientation val="minMax"/>
        </c:scaling>
        <c:delete val="0"/>
        <c:axPos val="b"/>
        <c:majorTickMark val="out"/>
        <c:minorTickMark val="none"/>
        <c:tickLblPos val="nextTo"/>
        <c:txPr>
          <a:bodyPr/>
          <a:lstStyle/>
          <a:p>
            <a:pPr>
              <a:defRPr sz="1200" b="1"/>
            </a:pPr>
            <a:endParaRPr lang="fr-FR"/>
          </a:p>
        </c:txPr>
        <c:crossAx val="86996864"/>
        <c:crosses val="autoZero"/>
        <c:auto val="1"/>
        <c:lblAlgn val="ctr"/>
        <c:lblOffset val="100"/>
        <c:noMultiLvlLbl val="0"/>
      </c:cat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dirty="0"/>
              <a:t>1.10 </a:t>
            </a:r>
            <a:r>
              <a:rPr lang="fr-FR" dirty="0" smtClean="0"/>
              <a:t>La</a:t>
            </a:r>
            <a:r>
              <a:rPr lang="fr-FR" baseline="0" dirty="0" smtClean="0"/>
              <a:t> </a:t>
            </a:r>
            <a:r>
              <a:rPr lang="fr-FR" baseline="0" dirty="0"/>
              <a:t>pause méridienne</a:t>
            </a:r>
            <a:endParaRPr lang="fr-FR" dirty="0"/>
          </a:p>
        </c:rich>
      </c:tx>
      <c:overlay val="0"/>
    </c:title>
    <c:autoTitleDeleted val="0"/>
    <c:plotArea>
      <c:layout>
        <c:manualLayout>
          <c:layoutTarget val="inner"/>
          <c:xMode val="edge"/>
          <c:yMode val="edge"/>
          <c:x val="7.9017553998410747E-2"/>
          <c:y val="0.13873557699938102"/>
          <c:w val="0.76985552264682511"/>
          <c:h val="0.63428131001317312"/>
        </c:manualLayout>
      </c:layout>
      <c:doughnutChart>
        <c:varyColors val="1"/>
        <c:ser>
          <c:idx val="0"/>
          <c:order val="0"/>
          <c:tx>
            <c:strRef>
              <c:f>'CONDITIONS DE TRAVAIL'!$B$71</c:f>
              <c:strCache>
                <c:ptCount val="1"/>
                <c:pt idx="0">
                  <c:v>enquête</c:v>
                </c:pt>
              </c:strCache>
            </c:strRef>
          </c:tx>
          <c:cat>
            <c:strRef>
              <c:f>'CONDITIONS DE TRAVAIL'!$A$72:$A$74</c:f>
              <c:strCache>
                <c:ptCount val="3"/>
                <c:pt idx="0">
                  <c:v>Total suffisantes</c:v>
                </c:pt>
                <c:pt idx="1">
                  <c:v> Insuffisante</c:v>
                </c:pt>
                <c:pt idx="2">
                  <c:v>sans réponse</c:v>
                </c:pt>
              </c:strCache>
            </c:strRef>
          </c:cat>
          <c:val>
            <c:numRef>
              <c:f>'CONDITIONS DE TRAVAIL'!$B$72:$B$74</c:f>
              <c:numCache>
                <c:formatCode>General</c:formatCode>
                <c:ptCount val="3"/>
                <c:pt idx="0">
                  <c:v>37</c:v>
                </c:pt>
                <c:pt idx="1">
                  <c:v>52</c:v>
                </c:pt>
                <c:pt idx="2">
                  <c:v>11</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2092361963928821"/>
          <c:y val="0.81334058120526287"/>
          <c:w val="0.58587083724626166"/>
          <c:h val="0.13668302728268289"/>
        </c:manualLayout>
      </c:layout>
      <c:overlay val="0"/>
      <c:txPr>
        <a:bodyPr/>
        <a:lstStyle/>
        <a:p>
          <a:pPr>
            <a:defRPr sz="1400" b="1"/>
          </a:pPr>
          <a:endParaRPr lang="fr-FR"/>
        </a:p>
      </c:txPr>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dirty="0"/>
              <a:t>1.13. Vous estimez votre temps de déplacement à :</a:t>
            </a:r>
          </a:p>
        </c:rich>
      </c:tx>
      <c:layout>
        <c:manualLayout>
          <c:xMode val="edge"/>
          <c:yMode val="edge"/>
          <c:x val="0.17080555555555554"/>
          <c:y val="0"/>
        </c:manualLayout>
      </c:layout>
      <c:overlay val="0"/>
    </c:title>
    <c:autoTitleDeleted val="0"/>
    <c:view3D>
      <c:rotX val="0"/>
      <c:rotY val="0"/>
      <c:rAngAx val="0"/>
      <c:perspective val="30"/>
    </c:view3D>
    <c:floor>
      <c:thickness val="0"/>
    </c:floor>
    <c:sideWall>
      <c:thickness val="0"/>
    </c:sideWall>
    <c:backWall>
      <c:thickness val="0"/>
    </c:backWall>
    <c:plotArea>
      <c:layout>
        <c:manualLayout>
          <c:layoutTarget val="inner"/>
          <c:xMode val="edge"/>
          <c:yMode val="edge"/>
          <c:x val="5.7730065390964425E-2"/>
          <c:y val="8.2453222790060357E-2"/>
          <c:w val="0.92563750632645758"/>
          <c:h val="0.69744835450382048"/>
        </c:manualLayout>
      </c:layout>
      <c:bar3DChart>
        <c:barDir val="col"/>
        <c:grouping val="standard"/>
        <c:varyColors val="0"/>
        <c:ser>
          <c:idx val="0"/>
          <c:order val="0"/>
          <c:tx>
            <c:strRef>
              <c:f>'CONDITIONS DE TRAVAIL'!$B$95</c:f>
              <c:strCache>
                <c:ptCount val="1"/>
                <c:pt idx="0">
                  <c:v>Enquête</c:v>
                </c:pt>
              </c:strCache>
            </c:strRef>
          </c:tx>
          <c:invertIfNegative val="0"/>
          <c:dPt>
            <c:idx val="0"/>
            <c:invertIfNegative val="0"/>
            <c:bubble3D val="0"/>
            <c:spPr>
              <a:solidFill>
                <a:srgbClr val="993300"/>
              </a:solidFill>
            </c:spPr>
          </c:dPt>
          <c:dPt>
            <c:idx val="1"/>
            <c:invertIfNegative val="0"/>
            <c:bubble3D val="0"/>
            <c:spPr>
              <a:solidFill>
                <a:srgbClr val="FF0000"/>
              </a:solidFill>
            </c:spPr>
          </c:dPt>
          <c:dPt>
            <c:idx val="2"/>
            <c:invertIfNegative val="0"/>
            <c:bubble3D val="0"/>
            <c:spPr>
              <a:solidFill>
                <a:srgbClr val="FFC000"/>
              </a:solidFill>
            </c:spPr>
          </c:dPt>
          <c:dPt>
            <c:idx val="3"/>
            <c:invertIfNegative val="0"/>
            <c:bubble3D val="0"/>
            <c:spPr>
              <a:solidFill>
                <a:srgbClr val="0F6FC6"/>
              </a:solidFill>
            </c:spPr>
          </c:dPt>
          <c:dPt>
            <c:idx val="4"/>
            <c:invertIfNegative val="0"/>
            <c:bubble3D val="0"/>
            <c:spPr>
              <a:solidFill>
                <a:sysClr val="window" lastClr="FFFFFF">
                  <a:lumMod val="75000"/>
                </a:sysClr>
              </a:solidFill>
            </c:spPr>
          </c:dPt>
          <c:cat>
            <c:strRef>
              <c:f>'CONDITIONS DE TRAVAIL'!$A$96:$A$100</c:f>
              <c:strCache>
                <c:ptCount val="5"/>
                <c:pt idx="0">
                  <c:v>  plus de 4 heures par jour</c:v>
                </c:pt>
                <c:pt idx="1">
                  <c:v> 2 à 4 heures par jour</c:v>
                </c:pt>
                <c:pt idx="2">
                  <c:v>1 à 2 heures par jour</c:v>
                </c:pt>
                <c:pt idx="3">
                  <c:v>  peu ou pas de déplacements</c:v>
                </c:pt>
                <c:pt idx="4">
                  <c:v>  sans réponse</c:v>
                </c:pt>
              </c:strCache>
            </c:strRef>
          </c:cat>
          <c:val>
            <c:numRef>
              <c:f>'CONDITIONS DE TRAVAIL'!$B$96:$B$100</c:f>
              <c:numCache>
                <c:formatCode>0</c:formatCode>
                <c:ptCount val="5"/>
                <c:pt idx="0">
                  <c:v>6</c:v>
                </c:pt>
                <c:pt idx="1">
                  <c:v>54</c:v>
                </c:pt>
                <c:pt idx="2">
                  <c:v>32</c:v>
                </c:pt>
                <c:pt idx="3">
                  <c:v>3</c:v>
                </c:pt>
                <c:pt idx="4">
                  <c:v>3</c:v>
                </c:pt>
              </c:numCache>
            </c:numRef>
          </c:val>
        </c:ser>
        <c:dLbls>
          <c:showLegendKey val="0"/>
          <c:showVal val="0"/>
          <c:showCatName val="0"/>
          <c:showSerName val="0"/>
          <c:showPercent val="0"/>
          <c:showBubbleSize val="0"/>
        </c:dLbls>
        <c:gapWidth val="150"/>
        <c:shape val="cylinder"/>
        <c:axId val="87563264"/>
        <c:axId val="87565056"/>
        <c:axId val="71534784"/>
      </c:bar3DChart>
      <c:catAx>
        <c:axId val="87563264"/>
        <c:scaling>
          <c:orientation val="minMax"/>
        </c:scaling>
        <c:delete val="0"/>
        <c:axPos val="b"/>
        <c:majorTickMark val="out"/>
        <c:minorTickMark val="none"/>
        <c:tickLblPos val="nextTo"/>
        <c:crossAx val="87565056"/>
        <c:crosses val="autoZero"/>
        <c:auto val="1"/>
        <c:lblAlgn val="ctr"/>
        <c:lblOffset val="100"/>
        <c:noMultiLvlLbl val="0"/>
      </c:catAx>
      <c:valAx>
        <c:axId val="87565056"/>
        <c:scaling>
          <c:orientation val="minMax"/>
        </c:scaling>
        <c:delete val="0"/>
        <c:axPos val="l"/>
        <c:majorGridlines/>
        <c:numFmt formatCode="0" sourceLinked="1"/>
        <c:majorTickMark val="out"/>
        <c:minorTickMark val="none"/>
        <c:tickLblPos val="nextTo"/>
        <c:crossAx val="87563264"/>
        <c:crosses val="autoZero"/>
        <c:crossBetween val="between"/>
      </c:valAx>
      <c:serAx>
        <c:axId val="71534784"/>
        <c:scaling>
          <c:orientation val="minMax"/>
        </c:scaling>
        <c:delete val="1"/>
        <c:axPos val="b"/>
        <c:majorTickMark val="out"/>
        <c:minorTickMark val="none"/>
        <c:tickLblPos val="nextTo"/>
        <c:crossAx val="87565056"/>
        <c:crosses val="autoZero"/>
      </c:serAx>
    </c:plotArea>
    <c:plotVisOnly val="1"/>
    <c:dispBlanksAs val="gap"/>
    <c:showDLblsOverMax val="0"/>
  </c:chart>
  <c:txPr>
    <a:bodyPr/>
    <a:lstStyle/>
    <a:p>
      <a:pPr>
        <a:defRPr sz="1800"/>
      </a:pPr>
      <a:endParaRPr lang="fr-FR"/>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fr-FR" sz="2000" dirty="0"/>
              <a:t>1.15 Nombre de </a:t>
            </a:r>
            <a:r>
              <a:rPr lang="fr-FR" sz="2000" dirty="0" smtClean="0"/>
              <a:t>nuitées </a:t>
            </a:r>
            <a:r>
              <a:rPr lang="fr-FR" sz="2000" dirty="0"/>
              <a:t>par trimestre</a:t>
            </a:r>
          </a:p>
        </c:rich>
      </c:tx>
      <c:layout>
        <c:manualLayout>
          <c:xMode val="edge"/>
          <c:yMode val="edge"/>
          <c:x val="0.12425"/>
          <c:y val="1.6534621153205198E-2"/>
        </c:manualLayout>
      </c:layout>
      <c:overlay val="0"/>
    </c:title>
    <c:autoTitleDeleted val="0"/>
    <c:view3D>
      <c:rotX val="10"/>
      <c:rotY val="40"/>
      <c:rAngAx val="0"/>
      <c:perspective val="30"/>
    </c:view3D>
    <c:floor>
      <c:thickness val="0"/>
    </c:floor>
    <c:sideWall>
      <c:thickness val="0"/>
    </c:sideWall>
    <c:backWall>
      <c:thickness val="0"/>
    </c:backWall>
    <c:plotArea>
      <c:layout>
        <c:manualLayout>
          <c:layoutTarget val="inner"/>
          <c:xMode val="edge"/>
          <c:yMode val="edge"/>
          <c:x val="1.6666666666666666E-2"/>
          <c:y val="0.18488377463449179"/>
          <c:w val="0.91111111111111109"/>
          <c:h val="0.55361129119718366"/>
        </c:manualLayout>
      </c:layout>
      <c:pie3DChart>
        <c:varyColors val="1"/>
        <c:ser>
          <c:idx val="0"/>
          <c:order val="0"/>
          <c:tx>
            <c:strRef>
              <c:f>'CONDITIONS DE TRAVAIL'!$B$114</c:f>
              <c:strCache>
                <c:ptCount val="1"/>
                <c:pt idx="0">
                  <c:v>enquête</c:v>
                </c:pt>
              </c:strCache>
            </c:strRef>
          </c:tx>
          <c:explosion val="44"/>
          <c:dPt>
            <c:idx val="0"/>
            <c:bubble3D val="0"/>
            <c:explosion val="37"/>
          </c:dPt>
          <c:cat>
            <c:strRef>
              <c:f>'CONDITIONS DE TRAVAIL'!$A$115:$A$118</c:f>
              <c:strCache>
                <c:ptCount val="4"/>
                <c:pt idx="0">
                  <c:v>moins de 5 nuits</c:v>
                </c:pt>
                <c:pt idx="1">
                  <c:v>de 5 à 10 nuits</c:v>
                </c:pt>
                <c:pt idx="2">
                  <c:v>plus de 10 nuits</c:v>
                </c:pt>
                <c:pt idx="3">
                  <c:v>Sans réponse</c:v>
                </c:pt>
              </c:strCache>
            </c:strRef>
          </c:cat>
          <c:val>
            <c:numRef>
              <c:f>'CONDITIONS DE TRAVAIL'!$B$115:$B$118</c:f>
              <c:numCache>
                <c:formatCode>General</c:formatCode>
                <c:ptCount val="4"/>
                <c:pt idx="0">
                  <c:v>53</c:v>
                </c:pt>
                <c:pt idx="1">
                  <c:v>32</c:v>
                </c:pt>
                <c:pt idx="2">
                  <c:v>15</c:v>
                </c:pt>
                <c:pt idx="3">
                  <c:v>0</c:v>
                </c:pt>
              </c:numCache>
            </c:numRef>
          </c:val>
        </c:ser>
        <c:dLbls>
          <c:showLegendKey val="0"/>
          <c:showVal val="0"/>
          <c:showCatName val="0"/>
          <c:showSerName val="0"/>
          <c:showPercent val="0"/>
          <c:showBubbleSize val="0"/>
          <c:showLeaderLines val="1"/>
        </c:dLbls>
      </c:pie3DChart>
    </c:plotArea>
    <c:legend>
      <c:legendPos val="b"/>
      <c:overlay val="0"/>
      <c:txPr>
        <a:bodyPr/>
        <a:lstStyle/>
        <a:p>
          <a:pPr>
            <a:defRPr sz="1600"/>
          </a:pPr>
          <a:endParaRPr lang="fr-FR"/>
        </a:p>
      </c:txPr>
    </c:legend>
    <c:plotVisOnly val="1"/>
    <c:dispBlanksAs val="gap"/>
    <c:showDLblsOverMax val="0"/>
  </c:chart>
  <c:txPr>
    <a:bodyPr/>
    <a:lstStyle/>
    <a:p>
      <a:pPr>
        <a:defRPr sz="1400" b="1"/>
      </a:pPr>
      <a:endParaRPr lang="fr-FR"/>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0"/>
            </a:pPr>
            <a:r>
              <a:rPr lang="en-US" sz="2000" b="1" dirty="0">
                <a:latin typeface="+mn-lt"/>
              </a:rPr>
              <a:t>1.16</a:t>
            </a:r>
            <a:r>
              <a:rPr lang="en-US" sz="2000" b="1" baseline="0" dirty="0">
                <a:latin typeface="+mn-lt"/>
              </a:rPr>
              <a:t> </a:t>
            </a:r>
            <a:r>
              <a:rPr lang="en-US" sz="2000" b="1" baseline="0" dirty="0" err="1">
                <a:latin typeface="+mn-lt"/>
              </a:rPr>
              <a:t>C</a:t>
            </a:r>
            <a:r>
              <a:rPr lang="en-US" sz="2000" b="1" baseline="0" dirty="0" err="1" smtClean="0">
                <a:latin typeface="+mn-lt"/>
              </a:rPr>
              <a:t>es</a:t>
            </a:r>
            <a:r>
              <a:rPr lang="en-US" sz="2000" b="1" baseline="0" dirty="0" smtClean="0">
                <a:latin typeface="+mn-lt"/>
              </a:rPr>
              <a:t> </a:t>
            </a:r>
            <a:r>
              <a:rPr lang="en-US" sz="2000" b="1" baseline="0" dirty="0" err="1">
                <a:latin typeface="+mn-lt"/>
              </a:rPr>
              <a:t>nuitées</a:t>
            </a:r>
            <a:r>
              <a:rPr lang="en-US" sz="2000" b="1" baseline="0" dirty="0">
                <a:latin typeface="+mn-lt"/>
              </a:rPr>
              <a:t> </a:t>
            </a:r>
            <a:r>
              <a:rPr lang="en-US" sz="2000" b="1" baseline="0" dirty="0" err="1" smtClean="0">
                <a:latin typeface="+mn-lt"/>
              </a:rPr>
              <a:t>sont</a:t>
            </a:r>
            <a:r>
              <a:rPr lang="en-US" sz="2000" b="1" baseline="0" dirty="0" smtClean="0">
                <a:latin typeface="+mn-lt"/>
              </a:rPr>
              <a:t>: </a:t>
            </a:r>
            <a:endParaRPr lang="en-US" sz="2000" b="1" dirty="0">
              <a:latin typeface="+mn-lt"/>
            </a:endParaRPr>
          </a:p>
        </c:rich>
      </c:tx>
      <c:layout>
        <c:manualLayout>
          <c:xMode val="edge"/>
          <c:yMode val="edge"/>
          <c:x val="0.1085903324584427"/>
          <c:y val="3.0242793535760985E-2"/>
        </c:manualLayout>
      </c:layout>
      <c:overlay val="0"/>
    </c:title>
    <c:autoTitleDeleted val="0"/>
    <c:view3D>
      <c:rotX val="15"/>
      <c:rotY val="0"/>
      <c:rAngAx val="0"/>
      <c:perspective val="30"/>
    </c:view3D>
    <c:floor>
      <c:thickness val="0"/>
    </c:floor>
    <c:sideWall>
      <c:thickness val="0"/>
    </c:sideWall>
    <c:backWall>
      <c:thickness val="0"/>
    </c:backWall>
    <c:plotArea>
      <c:layout>
        <c:manualLayout>
          <c:layoutTarget val="inner"/>
          <c:xMode val="edge"/>
          <c:yMode val="edge"/>
          <c:x val="7.8639107611548562E-2"/>
          <c:y val="1.3566868638527343E-2"/>
          <c:w val="0.74261745406824142"/>
          <c:h val="0.93874249015066702"/>
        </c:manualLayout>
      </c:layout>
      <c:pie3DChart>
        <c:varyColors val="1"/>
        <c:ser>
          <c:idx val="0"/>
          <c:order val="0"/>
          <c:tx>
            <c:strRef>
              <c:f>'CONDITIONS DE TRAVAIL'!$B$122</c:f>
              <c:strCache>
                <c:ptCount val="1"/>
                <c:pt idx="0">
                  <c:v>enquête</c:v>
                </c:pt>
              </c:strCache>
            </c:strRef>
          </c:tx>
          <c:spPr>
            <a:ln w="28575">
              <a:noFill/>
            </a:ln>
          </c:spPr>
          <c:explosion val="24"/>
          <c:cat>
            <c:strRef>
              <c:f>'CONDITIONS DE TRAVAIL'!$A$123:$A$124</c:f>
              <c:strCache>
                <c:ptCount val="2"/>
                <c:pt idx="0">
                  <c:v>massées </c:v>
                </c:pt>
                <c:pt idx="1">
                  <c:v>filées</c:v>
                </c:pt>
              </c:strCache>
            </c:strRef>
          </c:cat>
          <c:val>
            <c:numRef>
              <c:f>'CONDITIONS DE TRAVAIL'!$B$123:$B$124</c:f>
              <c:numCache>
                <c:formatCode>General</c:formatCode>
                <c:ptCount val="2"/>
                <c:pt idx="0">
                  <c:v>30</c:v>
                </c:pt>
                <c:pt idx="1">
                  <c:v>70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33322900262467198"/>
          <c:y val="0.7669750369617051"/>
          <c:w val="0.4056598862642169"/>
          <c:h val="0.15062044388230367"/>
        </c:manualLayout>
      </c:layout>
      <c:overlay val="0"/>
      <c:txPr>
        <a:bodyPr/>
        <a:lstStyle/>
        <a:p>
          <a:pPr>
            <a:defRPr sz="1800" b="1"/>
          </a:pPr>
          <a:endParaRPr lang="fr-FR"/>
        </a:p>
      </c:txPr>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sz="2000" dirty="0"/>
              <a:t>1.17 Qualité des locaux</a:t>
            </a:r>
          </a:p>
        </c:rich>
      </c:tx>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9.3385084814928174E-2"/>
          <c:y val="0.17271024648166478"/>
          <c:w val="0.75709357001752886"/>
          <c:h val="0.64284815404598394"/>
        </c:manualLayout>
      </c:layout>
      <c:bar3DChart>
        <c:barDir val="col"/>
        <c:grouping val="stacked"/>
        <c:varyColors val="0"/>
        <c:ser>
          <c:idx val="0"/>
          <c:order val="0"/>
          <c:tx>
            <c:strRef>
              <c:f>'CONDITIONS DE TRAVAIL'!$B$127</c:f>
              <c:strCache>
                <c:ptCount val="1"/>
                <c:pt idx="0">
                  <c:v>enquête</c:v>
                </c:pt>
              </c:strCache>
            </c:strRef>
          </c:tx>
          <c:invertIfNegative val="0"/>
          <c:dPt>
            <c:idx val="1"/>
            <c:invertIfNegative val="0"/>
            <c:bubble3D val="0"/>
            <c:spPr>
              <a:solidFill>
                <a:srgbClr val="FFC000"/>
              </a:solidFill>
            </c:spPr>
          </c:dPt>
          <c:dPt>
            <c:idx val="2"/>
            <c:invertIfNegative val="0"/>
            <c:bubble3D val="0"/>
            <c:spPr>
              <a:solidFill>
                <a:srgbClr val="FF0000"/>
              </a:solidFill>
            </c:spPr>
          </c:dPt>
          <c:cat>
            <c:strRef>
              <c:f>'CONDITIONS DE TRAVAIL'!$A$128:$A$130</c:f>
              <c:strCache>
                <c:ptCount val="3"/>
                <c:pt idx="0">
                  <c:v>Total satisfaisante</c:v>
                </c:pt>
                <c:pt idx="1">
                  <c:v>moyenne</c:v>
                </c:pt>
                <c:pt idx="2">
                  <c:v>Total   pas ou pas du tout satisfaisante</c:v>
                </c:pt>
              </c:strCache>
            </c:strRef>
          </c:cat>
          <c:val>
            <c:numRef>
              <c:f>'CONDITIONS DE TRAVAIL'!$B$128:$B$130</c:f>
              <c:numCache>
                <c:formatCode>General</c:formatCode>
                <c:ptCount val="3"/>
                <c:pt idx="0">
                  <c:v>44</c:v>
                </c:pt>
                <c:pt idx="1">
                  <c:v>21</c:v>
                </c:pt>
                <c:pt idx="2">
                  <c:v>35</c:v>
                </c:pt>
              </c:numCache>
            </c:numRef>
          </c:val>
        </c:ser>
        <c:dLbls>
          <c:showLegendKey val="0"/>
          <c:showVal val="0"/>
          <c:showCatName val="0"/>
          <c:showSerName val="0"/>
          <c:showPercent val="0"/>
          <c:showBubbleSize val="0"/>
        </c:dLbls>
        <c:gapWidth val="150"/>
        <c:shape val="pyramid"/>
        <c:axId val="88468864"/>
        <c:axId val="88487040"/>
        <c:axId val="0"/>
      </c:bar3DChart>
      <c:catAx>
        <c:axId val="88468864"/>
        <c:scaling>
          <c:orientation val="minMax"/>
        </c:scaling>
        <c:delete val="0"/>
        <c:axPos val="b"/>
        <c:majorTickMark val="out"/>
        <c:minorTickMark val="none"/>
        <c:tickLblPos val="nextTo"/>
        <c:txPr>
          <a:bodyPr/>
          <a:lstStyle/>
          <a:p>
            <a:pPr>
              <a:defRPr sz="1400"/>
            </a:pPr>
            <a:endParaRPr lang="fr-FR"/>
          </a:p>
        </c:txPr>
        <c:crossAx val="88487040"/>
        <c:crosses val="autoZero"/>
        <c:auto val="1"/>
        <c:lblAlgn val="ctr"/>
        <c:lblOffset val="100"/>
        <c:noMultiLvlLbl val="0"/>
      </c:catAx>
      <c:valAx>
        <c:axId val="88487040"/>
        <c:scaling>
          <c:orientation val="minMax"/>
        </c:scaling>
        <c:delete val="0"/>
        <c:axPos val="l"/>
        <c:majorGridlines/>
        <c:numFmt formatCode="General" sourceLinked="1"/>
        <c:majorTickMark val="out"/>
        <c:minorTickMark val="none"/>
        <c:tickLblPos val="nextTo"/>
        <c:crossAx val="88468864"/>
        <c:crosses val="autoZero"/>
        <c:crossBetween val="between"/>
      </c:valAx>
    </c:plotArea>
    <c:plotVisOnly val="1"/>
    <c:dispBlanksAs val="gap"/>
    <c:showDLblsOverMax val="0"/>
  </c:chart>
  <c:txPr>
    <a:bodyPr/>
    <a:lstStyle/>
    <a:p>
      <a:pPr>
        <a:defRPr sz="1600" b="1"/>
      </a:pPr>
      <a:endParaRPr lang="fr-FR"/>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fr-FR" sz="2000" dirty="0"/>
              <a:t>1.18</a:t>
            </a:r>
            <a:r>
              <a:rPr lang="fr-FR" sz="2000" baseline="0" dirty="0"/>
              <a:t> </a:t>
            </a:r>
            <a:r>
              <a:rPr lang="fr-FR" sz="2000" baseline="0" dirty="0" smtClean="0"/>
              <a:t>Qualité </a:t>
            </a:r>
            <a:r>
              <a:rPr lang="fr-FR" sz="2000" baseline="0" dirty="0"/>
              <a:t>du matériel</a:t>
            </a:r>
            <a:endParaRPr lang="fr-FR" sz="2000" dirty="0"/>
          </a:p>
        </c:rich>
      </c:tx>
      <c:layout>
        <c:manualLayout>
          <c:xMode val="edge"/>
          <c:yMode val="edge"/>
          <c:x val="0.23465966754155732"/>
          <c:y val="2.6936026936026935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10326684164479438"/>
          <c:y val="0.17344653470672081"/>
          <c:w val="0.8934695975503063"/>
          <c:h val="0.62755661189253165"/>
        </c:manualLayout>
      </c:layout>
      <c:bar3DChart>
        <c:barDir val="col"/>
        <c:grouping val="clustered"/>
        <c:varyColors val="0"/>
        <c:ser>
          <c:idx val="0"/>
          <c:order val="0"/>
          <c:tx>
            <c:strRef>
              <c:f>'CONDITIONS DE TRAVAIL'!$B$136</c:f>
              <c:strCache>
                <c:ptCount val="1"/>
                <c:pt idx="0">
                  <c:v>enquête</c:v>
                </c:pt>
              </c:strCache>
            </c:strRef>
          </c:tx>
          <c:invertIfNegative val="0"/>
          <c:dPt>
            <c:idx val="1"/>
            <c:invertIfNegative val="0"/>
            <c:bubble3D val="0"/>
            <c:spPr>
              <a:solidFill>
                <a:srgbClr val="FFC000"/>
              </a:solidFill>
            </c:spPr>
          </c:dPt>
          <c:dPt>
            <c:idx val="2"/>
            <c:invertIfNegative val="0"/>
            <c:bubble3D val="0"/>
            <c:spPr>
              <a:solidFill>
                <a:srgbClr val="FF0000"/>
              </a:solidFill>
            </c:spPr>
          </c:dPt>
          <c:cat>
            <c:strRef>
              <c:f>'CONDITIONS DE TRAVAIL'!$A$137:$A$139</c:f>
              <c:strCache>
                <c:ptCount val="3"/>
                <c:pt idx="0">
                  <c:v>Total satisfaisante</c:v>
                </c:pt>
                <c:pt idx="1">
                  <c:v>moyenne</c:v>
                </c:pt>
                <c:pt idx="2">
                  <c:v>Total   pas ou pas du tout satisfaisante</c:v>
                </c:pt>
              </c:strCache>
            </c:strRef>
          </c:cat>
          <c:val>
            <c:numRef>
              <c:f>'CONDITIONS DE TRAVAIL'!$B$137:$B$139</c:f>
              <c:numCache>
                <c:formatCode>General</c:formatCode>
                <c:ptCount val="3"/>
                <c:pt idx="0">
                  <c:v>36</c:v>
                </c:pt>
                <c:pt idx="1">
                  <c:v>30</c:v>
                </c:pt>
                <c:pt idx="2">
                  <c:v>35</c:v>
                </c:pt>
              </c:numCache>
            </c:numRef>
          </c:val>
        </c:ser>
        <c:dLbls>
          <c:showLegendKey val="0"/>
          <c:showVal val="0"/>
          <c:showCatName val="0"/>
          <c:showSerName val="0"/>
          <c:showPercent val="0"/>
          <c:showBubbleSize val="0"/>
        </c:dLbls>
        <c:gapWidth val="150"/>
        <c:shape val="pyramid"/>
        <c:axId val="88983424"/>
        <c:axId val="88984960"/>
        <c:axId val="0"/>
      </c:bar3DChart>
      <c:catAx>
        <c:axId val="88983424"/>
        <c:scaling>
          <c:orientation val="minMax"/>
        </c:scaling>
        <c:delete val="0"/>
        <c:axPos val="b"/>
        <c:majorTickMark val="out"/>
        <c:minorTickMark val="none"/>
        <c:tickLblPos val="nextTo"/>
        <c:txPr>
          <a:bodyPr/>
          <a:lstStyle/>
          <a:p>
            <a:pPr>
              <a:defRPr sz="1400" b="1"/>
            </a:pPr>
            <a:endParaRPr lang="fr-FR"/>
          </a:p>
        </c:txPr>
        <c:crossAx val="88984960"/>
        <c:crosses val="autoZero"/>
        <c:auto val="1"/>
        <c:lblAlgn val="ctr"/>
        <c:lblOffset val="100"/>
        <c:noMultiLvlLbl val="0"/>
      </c:catAx>
      <c:valAx>
        <c:axId val="88984960"/>
        <c:scaling>
          <c:orientation val="minMax"/>
          <c:max val="45"/>
        </c:scaling>
        <c:delete val="0"/>
        <c:axPos val="l"/>
        <c:majorGridlines/>
        <c:numFmt formatCode="General" sourceLinked="1"/>
        <c:majorTickMark val="out"/>
        <c:minorTickMark val="none"/>
        <c:tickLblPos val="nextTo"/>
        <c:txPr>
          <a:bodyPr/>
          <a:lstStyle/>
          <a:p>
            <a:pPr>
              <a:defRPr sz="1200" b="1"/>
            </a:pPr>
            <a:endParaRPr lang="fr-FR"/>
          </a:p>
        </c:txPr>
        <c:crossAx val="88983424"/>
        <c:crosses val="autoZero"/>
        <c:crossBetween val="between"/>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80" b="1" i="0" u="none" strike="noStrike" kern="1200" baseline="0">
                <a:solidFill>
                  <a:prstClr val="black"/>
                </a:solidFill>
                <a:latin typeface="+mn-lt"/>
                <a:ea typeface="+mn-ea"/>
                <a:cs typeface="+mn-cs"/>
              </a:defRPr>
            </a:pPr>
            <a:r>
              <a:rPr lang="fr-FR" dirty="0"/>
              <a:t>1.20 </a:t>
            </a:r>
            <a:r>
              <a:rPr lang="fr-FR" dirty="0" smtClean="0"/>
              <a:t>Temps </a:t>
            </a:r>
            <a:r>
              <a:rPr lang="fr-FR" dirty="0"/>
              <a:t>suffisant de </a:t>
            </a:r>
            <a:r>
              <a:rPr lang="fr-FR" dirty="0" smtClean="0"/>
              <a:t>« cerveau disponible »</a:t>
            </a:r>
            <a:r>
              <a:rPr lang="fr-FR" baseline="0" dirty="0" smtClean="0"/>
              <a:t> </a:t>
            </a:r>
            <a:r>
              <a:rPr lang="fr-FR" dirty="0" smtClean="0"/>
              <a:t>pour s'enrichir </a:t>
            </a:r>
            <a:r>
              <a:rPr lang="fr-FR" b="0" dirty="0" smtClean="0"/>
              <a:t>(intellectuellement )</a:t>
            </a:r>
            <a:endParaRPr lang="fr-FR" b="0" dirty="0"/>
          </a:p>
        </c:rich>
      </c:tx>
      <c:layout>
        <c:manualLayout>
          <c:xMode val="edge"/>
          <c:yMode val="edge"/>
          <c:x val="0.29789588801399824"/>
          <c:y val="4.6296296296296294E-3"/>
        </c:manualLayout>
      </c:layout>
      <c:overlay val="0"/>
    </c:title>
    <c:autoTitleDeleted val="0"/>
    <c:plotArea>
      <c:layout>
        <c:manualLayout>
          <c:layoutTarget val="inner"/>
          <c:xMode val="edge"/>
          <c:yMode val="edge"/>
          <c:x val="3.9932669954910668E-2"/>
          <c:y val="0.16027367573193618"/>
          <c:w val="0.9196763776771133"/>
          <c:h val="0.64135326338009213"/>
        </c:manualLayout>
      </c:layout>
      <c:pieChart>
        <c:varyColors val="1"/>
        <c:ser>
          <c:idx val="0"/>
          <c:order val="0"/>
          <c:tx>
            <c:strRef>
              <c:f>'CONDITIONS DE TRAVAIL'!$B$159</c:f>
              <c:strCache>
                <c:ptCount val="1"/>
                <c:pt idx="0">
                  <c:v>enquête</c:v>
                </c:pt>
              </c:strCache>
            </c:strRef>
          </c:tx>
          <c:explosion val="25"/>
          <c:cat>
            <c:strRef>
              <c:f>'CONDITIONS DE TRAVAIL'!$A$160:$A$162</c:f>
              <c:strCache>
                <c:ptCount val="3"/>
                <c:pt idx="0">
                  <c:v>Total d’accord</c:v>
                </c:pt>
                <c:pt idx="1">
                  <c:v>Pas d'accord</c:v>
                </c:pt>
                <c:pt idx="2">
                  <c:v>sans réponse</c:v>
                </c:pt>
              </c:strCache>
            </c:strRef>
          </c:cat>
          <c:val>
            <c:numRef>
              <c:f>'CONDITIONS DE TRAVAIL'!$B$160:$B$162</c:f>
              <c:numCache>
                <c:formatCode>General</c:formatCode>
                <c:ptCount val="3"/>
                <c:pt idx="0">
                  <c:v>7</c:v>
                </c:pt>
                <c:pt idx="1">
                  <c:v>92.5</c:v>
                </c:pt>
                <c:pt idx="2">
                  <c:v>0.5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12865420613642509"/>
          <c:y val="0.84119472836351517"/>
          <c:w val="0.79480817644999613"/>
          <c:h val="0.12589226197089212"/>
        </c:manualLayout>
      </c:layout>
      <c:overlay val="0"/>
    </c:legend>
    <c:plotVisOnly val="1"/>
    <c:dispBlanksAs val="gap"/>
    <c:showDLblsOverMax val="0"/>
  </c:chart>
  <c:txPr>
    <a:bodyPr/>
    <a:lstStyle/>
    <a:p>
      <a:pPr>
        <a:defRPr sz="1400"/>
      </a:pPr>
      <a:endParaRPr lang="fr-FR"/>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1.19 Répartition équilibrée du temps de travail</a:t>
            </a:r>
          </a:p>
        </c:rich>
      </c:tx>
      <c:layout/>
      <c:overlay val="0"/>
    </c:title>
    <c:autoTitleDeleted val="0"/>
    <c:plotArea>
      <c:layout>
        <c:manualLayout>
          <c:layoutTarget val="inner"/>
          <c:xMode val="edge"/>
          <c:yMode val="edge"/>
          <c:x val="0.27354286964129482"/>
          <c:y val="0.10616603055622414"/>
          <c:w val="0.88697134733158345"/>
          <c:h val="0.65342089880686316"/>
        </c:manualLayout>
      </c:layout>
      <c:doughnutChart>
        <c:varyColors val="1"/>
        <c:ser>
          <c:idx val="0"/>
          <c:order val="0"/>
          <c:tx>
            <c:strRef>
              <c:f>'CONDITIONS DE TRAVAIL'!$B$144</c:f>
              <c:strCache>
                <c:ptCount val="1"/>
                <c:pt idx="0">
                  <c:v>enquête</c:v>
                </c:pt>
              </c:strCache>
            </c:strRef>
          </c:tx>
          <c:dPt>
            <c:idx val="0"/>
            <c:bubble3D val="0"/>
            <c:explosion val="3"/>
          </c:dPt>
          <c:dPt>
            <c:idx val="1"/>
            <c:bubble3D val="0"/>
            <c:explosion val="30"/>
          </c:dPt>
          <c:cat>
            <c:strRef>
              <c:f>'CONDITIONS DE TRAVAIL'!$A$145:$A$148</c:f>
              <c:strCache>
                <c:ptCount val="4"/>
                <c:pt idx="0">
                  <c:v>Total d’accord</c:v>
                </c:pt>
                <c:pt idx="1">
                  <c:v>Pas d'accord</c:v>
                </c:pt>
                <c:pt idx="2">
                  <c:v>sans réponse</c:v>
                </c:pt>
                <c:pt idx="3">
                  <c:v>.</c:v>
                </c:pt>
              </c:strCache>
            </c:strRef>
          </c:cat>
          <c:val>
            <c:numRef>
              <c:f>'CONDITIONS DE TRAVAIL'!$B$145:$B$148</c:f>
              <c:numCache>
                <c:formatCode>0</c:formatCode>
                <c:ptCount val="4"/>
                <c:pt idx="0">
                  <c:v>39</c:v>
                </c:pt>
                <c:pt idx="1">
                  <c:v>58</c:v>
                </c:pt>
                <c:pt idx="2">
                  <c:v>0.03</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7.5431977252843369E-2"/>
          <c:y val="0.82218522909814118"/>
          <c:w val="0.88290135608048981"/>
          <c:h val="0.17566970091027309"/>
        </c:manualLayout>
      </c:layout>
      <c:overlay val="0"/>
    </c:legend>
    <c:plotVisOnly val="1"/>
    <c:dispBlanksAs val="gap"/>
    <c:showDLblsOverMax val="0"/>
  </c:chart>
  <c:txPr>
    <a:bodyPr/>
    <a:lstStyle/>
    <a:p>
      <a:pPr>
        <a:defRPr sz="1400"/>
      </a:pPr>
      <a:endParaRPr lang="fr-FR"/>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sz="1800" b="1" dirty="0" smtClean="0">
                <a:effectLst/>
              </a:rPr>
              <a:t>1.1.2 Répartition des participants par âge</a:t>
            </a:r>
            <a:endParaRPr lang="fr-FR" dirty="0">
              <a:effectLst/>
            </a:endParaRPr>
          </a:p>
        </c:rich>
      </c:tx>
      <c:overlay val="0"/>
    </c:title>
    <c:autoTitleDeleted val="0"/>
    <c:plotArea>
      <c:layout>
        <c:manualLayout>
          <c:layoutTarget val="inner"/>
          <c:xMode val="edge"/>
          <c:yMode val="edge"/>
          <c:x val="8.8109988609914328E-2"/>
          <c:y val="0.17734954062890176"/>
          <c:w val="0.72725053236269999"/>
          <c:h val="0.66241501815111248"/>
        </c:manualLayout>
      </c:layout>
      <c:doughnutChart>
        <c:varyColors val="1"/>
        <c:ser>
          <c:idx val="0"/>
          <c:order val="0"/>
          <c:cat>
            <c:strRef>
              <c:f>RPS!$A$100:$A$103</c:f>
              <c:strCache>
                <c:ptCount val="4"/>
                <c:pt idx="0">
                  <c:v>moins de 40 ans </c:v>
                </c:pt>
                <c:pt idx="1">
                  <c:v>40 à 49 ans</c:v>
                </c:pt>
                <c:pt idx="2">
                  <c:v>50 à 60 ans</c:v>
                </c:pt>
                <c:pt idx="3">
                  <c:v>plus de 60 ans</c:v>
                </c:pt>
              </c:strCache>
            </c:strRef>
          </c:cat>
          <c:val>
            <c:numRef>
              <c:f>RPS!$B$100:$B$103</c:f>
              <c:numCache>
                <c:formatCode>General</c:formatCode>
                <c:ptCount val="4"/>
                <c:pt idx="0">
                  <c:v>3</c:v>
                </c:pt>
                <c:pt idx="1">
                  <c:v>34</c:v>
                </c:pt>
                <c:pt idx="2">
                  <c:v>50</c:v>
                </c:pt>
                <c:pt idx="3">
                  <c:v>13</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3.4356212548903087E-2"/>
          <c:y val="0.86156348559097573"/>
          <c:w val="0.92476328430644272"/>
          <c:h val="0.13843651440902432"/>
        </c:manualLayout>
      </c:layout>
      <c:overlay val="0"/>
      <c:txPr>
        <a:bodyPr/>
        <a:lstStyle/>
        <a:p>
          <a:pPr>
            <a:defRPr sz="1400" b="1"/>
          </a:pPr>
          <a:endParaRPr lang="fr-FR"/>
        </a:p>
      </c:txPr>
    </c:legend>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anose="020B0604020202020204" pitchFamily="34" charset="0"/>
                <a:cs typeface="Arial" panose="020B0604020202020204" pitchFamily="34" charset="0"/>
              </a:defRPr>
            </a:pPr>
            <a:r>
              <a:rPr lang="fr-FR" sz="2400" b="0" dirty="0" smtClean="0">
                <a:latin typeface="+mj-lt"/>
                <a:cs typeface="Arial" panose="020B0604020202020204" pitchFamily="34" charset="0"/>
              </a:rPr>
              <a:t>Total</a:t>
            </a:r>
            <a:r>
              <a:rPr lang="fr-FR" sz="2400" b="0" baseline="0" dirty="0" smtClean="0">
                <a:latin typeface="+mj-lt"/>
                <a:cs typeface="Arial" panose="020B0604020202020204" pitchFamily="34" charset="0"/>
              </a:rPr>
              <a:t> enquête</a:t>
            </a:r>
            <a:endParaRPr lang="en-US" sz="2400" b="0" dirty="0">
              <a:latin typeface="+mj-lt"/>
              <a:cs typeface="Arial" panose="020B0604020202020204" pitchFamily="34" charset="0"/>
            </a:endParaRPr>
          </a:p>
        </c:rich>
      </c:tx>
      <c:layout/>
      <c:overlay val="0"/>
    </c:title>
    <c:autoTitleDeleted val="0"/>
    <c:plotArea>
      <c:layout>
        <c:manualLayout>
          <c:layoutTarget val="inner"/>
          <c:xMode val="edge"/>
          <c:yMode val="edge"/>
          <c:x val="0"/>
          <c:y val="0.10708135603980511"/>
          <c:w val="0.51712810598458092"/>
          <c:h val="0.85827467582966976"/>
        </c:manualLayout>
      </c:layout>
      <c:doughnutChart>
        <c:varyColors val="1"/>
        <c:ser>
          <c:idx val="0"/>
          <c:order val="0"/>
          <c:tx>
            <c:strRef>
              <c:f>Feuil1!$B$1</c:f>
              <c:strCache>
                <c:ptCount val="1"/>
                <c:pt idx="0">
                  <c:v>Clarté des  objectifs : </c:v>
                </c:pt>
              </c:strCache>
            </c:strRef>
          </c:tx>
          <c:spPr>
            <a:ln>
              <a:solidFill>
                <a:schemeClr val="accent1"/>
              </a:solidFill>
            </a:ln>
          </c:spPr>
          <c:explosion val="25"/>
          <c:dPt>
            <c:idx val="1"/>
            <c:bubble3D val="0"/>
            <c:spPr>
              <a:solidFill>
                <a:srgbClr val="993300"/>
              </a:solidFill>
              <a:ln>
                <a:solidFill>
                  <a:schemeClr val="accent1"/>
                </a:solidFill>
              </a:ln>
            </c:spPr>
          </c:dPt>
          <c:dPt>
            <c:idx val="2"/>
            <c:bubble3D val="0"/>
            <c:spPr>
              <a:solidFill>
                <a:srgbClr val="C00000"/>
              </a:solidFill>
              <a:ln>
                <a:solidFill>
                  <a:schemeClr val="accent1"/>
                </a:solidFill>
              </a:ln>
            </c:spPr>
          </c:dPt>
          <c:dPt>
            <c:idx val="3"/>
            <c:bubble3D val="0"/>
            <c:spPr>
              <a:solidFill>
                <a:schemeClr val="accent6"/>
              </a:solidFill>
              <a:ln>
                <a:solidFill>
                  <a:schemeClr val="accent1"/>
                </a:solidFill>
              </a:ln>
            </c:spPr>
          </c:dPt>
          <c:cat>
            <c:strRef>
              <c:f>Feuil1!$A$2:$A$4</c:f>
              <c:strCache>
                <c:ptCount val="3"/>
                <c:pt idx="0">
                  <c:v>total d'accord</c:v>
                </c:pt>
                <c:pt idx="1">
                  <c:v>pas d'accord</c:v>
                </c:pt>
                <c:pt idx="2">
                  <c:v>sans réponse</c:v>
                </c:pt>
              </c:strCache>
            </c:strRef>
          </c:cat>
          <c:val>
            <c:numRef>
              <c:f>Feuil1!$B$2:$B$4</c:f>
              <c:numCache>
                <c:formatCode>General</c:formatCode>
                <c:ptCount val="3"/>
                <c:pt idx="0">
                  <c:v>70</c:v>
                </c:pt>
                <c:pt idx="1">
                  <c:v>30</c:v>
                </c:pt>
                <c:pt idx="2">
                  <c:v>0</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49061169888227357"/>
          <c:y val="0.34093830844191914"/>
          <c:w val="0.39485799392052973"/>
          <c:h val="0.31578162942212767"/>
        </c:manualLayout>
      </c:layout>
      <c:overlay val="0"/>
    </c:legend>
    <c:plotVisOnly val="1"/>
    <c:dispBlanksAs val="gap"/>
    <c:showDLblsOverMax val="0"/>
  </c:chart>
  <c:spPr>
    <a:ln>
      <a:noFill/>
    </a:ln>
  </c:spPr>
  <c:txPr>
    <a:bodyPr/>
    <a:lstStyle/>
    <a:p>
      <a:pPr>
        <a:defRPr sz="1800"/>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Feuil1!$B$1</c:f>
              <c:strCache>
                <c:ptCount val="1"/>
                <c:pt idx="0">
                  <c:v>total  d'accord</c:v>
                </c:pt>
              </c:strCache>
            </c:strRef>
          </c:tx>
          <c:invertIfNegative val="0"/>
          <c:cat>
            <c:strRef>
              <c:f>Feuil1!$A$2:$A$7</c:f>
              <c:strCache>
                <c:ptCount val="6"/>
                <c:pt idx="0">
                  <c:v>enquête</c:v>
                </c:pt>
                <c:pt idx="1">
                  <c:v>stagiaires</c:v>
                </c:pt>
                <c:pt idx="2">
                  <c:v>expérimenté</c:v>
                </c:pt>
                <c:pt idx="3">
                  <c:v>multiacad</c:v>
                </c:pt>
                <c:pt idx="4">
                  <c:v>femme</c:v>
                </c:pt>
                <c:pt idx="5">
                  <c:v>homme</c:v>
                </c:pt>
              </c:strCache>
            </c:strRef>
          </c:cat>
          <c:val>
            <c:numRef>
              <c:f>Feuil1!$B$2:$B$7</c:f>
              <c:numCache>
                <c:formatCode>General</c:formatCode>
                <c:ptCount val="6"/>
                <c:pt idx="0">
                  <c:v>70</c:v>
                </c:pt>
                <c:pt idx="1">
                  <c:v>65</c:v>
                </c:pt>
                <c:pt idx="2">
                  <c:v>77.777000000000001</c:v>
                </c:pt>
                <c:pt idx="3">
                  <c:v>61.5</c:v>
                </c:pt>
                <c:pt idx="4">
                  <c:v>80</c:v>
                </c:pt>
                <c:pt idx="5">
                  <c:v>64.8</c:v>
                </c:pt>
              </c:numCache>
            </c:numRef>
          </c:val>
        </c:ser>
        <c:ser>
          <c:idx val="1"/>
          <c:order val="1"/>
          <c:tx>
            <c:strRef>
              <c:f>Feuil1!$C$1</c:f>
              <c:strCache>
                <c:ptCount val="1"/>
                <c:pt idx="0">
                  <c:v>pas d'accord</c:v>
                </c:pt>
              </c:strCache>
            </c:strRef>
          </c:tx>
          <c:spPr>
            <a:solidFill>
              <a:srgbClr val="C00000"/>
            </a:solidFill>
          </c:spPr>
          <c:invertIfNegative val="0"/>
          <c:cat>
            <c:strRef>
              <c:f>Feuil1!$A$2:$A$7</c:f>
              <c:strCache>
                <c:ptCount val="6"/>
                <c:pt idx="0">
                  <c:v>enquête</c:v>
                </c:pt>
                <c:pt idx="1">
                  <c:v>stagiaires</c:v>
                </c:pt>
                <c:pt idx="2">
                  <c:v>expérimenté</c:v>
                </c:pt>
                <c:pt idx="3">
                  <c:v>multiacad</c:v>
                </c:pt>
                <c:pt idx="4">
                  <c:v>femme</c:v>
                </c:pt>
                <c:pt idx="5">
                  <c:v>homme</c:v>
                </c:pt>
              </c:strCache>
            </c:strRef>
          </c:cat>
          <c:val>
            <c:numRef>
              <c:f>Feuil1!$C$2:$C$7</c:f>
              <c:numCache>
                <c:formatCode>General</c:formatCode>
                <c:ptCount val="6"/>
                <c:pt idx="0">
                  <c:v>30</c:v>
                </c:pt>
                <c:pt idx="1">
                  <c:v>35</c:v>
                </c:pt>
                <c:pt idx="2">
                  <c:v>32.222000000000001</c:v>
                </c:pt>
                <c:pt idx="3">
                  <c:v>38.5</c:v>
                </c:pt>
                <c:pt idx="4">
                  <c:v>18.3</c:v>
                </c:pt>
                <c:pt idx="5">
                  <c:v>35.200000000000003</c:v>
                </c:pt>
              </c:numCache>
            </c:numRef>
          </c:val>
        </c:ser>
        <c:ser>
          <c:idx val="2"/>
          <c:order val="2"/>
          <c:tx>
            <c:strRef>
              <c:f>Feuil1!$D$1</c:f>
              <c:strCache>
                <c:ptCount val="1"/>
                <c:pt idx="0">
                  <c:v>sans réponse</c:v>
                </c:pt>
              </c:strCache>
            </c:strRef>
          </c:tx>
          <c:spPr>
            <a:solidFill>
              <a:schemeClr val="accent5"/>
            </a:solidFill>
          </c:spPr>
          <c:invertIfNegative val="0"/>
          <c:cat>
            <c:strRef>
              <c:f>Feuil1!$A$2:$A$7</c:f>
              <c:strCache>
                <c:ptCount val="6"/>
                <c:pt idx="0">
                  <c:v>enquête</c:v>
                </c:pt>
                <c:pt idx="1">
                  <c:v>stagiaires</c:v>
                </c:pt>
                <c:pt idx="2">
                  <c:v>expérimenté</c:v>
                </c:pt>
                <c:pt idx="3">
                  <c:v>multiacad</c:v>
                </c:pt>
                <c:pt idx="4">
                  <c:v>femme</c:v>
                </c:pt>
                <c:pt idx="5">
                  <c:v>homme</c:v>
                </c:pt>
              </c:strCache>
            </c:strRef>
          </c:cat>
          <c:val>
            <c:numRef>
              <c:f>Feuil1!$D$2:$D$7</c:f>
              <c:numCache>
                <c:formatCode>General</c:formatCode>
                <c:ptCount val="6"/>
                <c:pt idx="0">
                  <c:v>0</c:v>
                </c:pt>
                <c:pt idx="1">
                  <c:v>0</c:v>
                </c:pt>
                <c:pt idx="2">
                  <c:v>0.55000000000000004</c:v>
                </c:pt>
                <c:pt idx="3">
                  <c:v>0</c:v>
                </c:pt>
                <c:pt idx="4">
                  <c:v>1.6</c:v>
                </c:pt>
                <c:pt idx="5">
                  <c:v>0</c:v>
                </c:pt>
              </c:numCache>
            </c:numRef>
          </c:val>
        </c:ser>
        <c:dLbls>
          <c:showLegendKey val="0"/>
          <c:showVal val="0"/>
          <c:showCatName val="0"/>
          <c:showSerName val="0"/>
          <c:showPercent val="0"/>
          <c:showBubbleSize val="0"/>
        </c:dLbls>
        <c:gapWidth val="150"/>
        <c:shape val="cylinder"/>
        <c:axId val="92553216"/>
        <c:axId val="92554752"/>
        <c:axId val="0"/>
      </c:bar3DChart>
      <c:catAx>
        <c:axId val="92553216"/>
        <c:scaling>
          <c:orientation val="minMax"/>
        </c:scaling>
        <c:delete val="0"/>
        <c:axPos val="b"/>
        <c:majorTickMark val="out"/>
        <c:minorTickMark val="none"/>
        <c:tickLblPos val="nextTo"/>
        <c:crossAx val="92554752"/>
        <c:crosses val="autoZero"/>
        <c:auto val="1"/>
        <c:lblAlgn val="ctr"/>
        <c:lblOffset val="100"/>
        <c:noMultiLvlLbl val="0"/>
      </c:catAx>
      <c:valAx>
        <c:axId val="92554752"/>
        <c:scaling>
          <c:orientation val="minMax"/>
        </c:scaling>
        <c:delete val="0"/>
        <c:axPos val="l"/>
        <c:majorGridlines/>
        <c:numFmt formatCode="0%" sourceLinked="1"/>
        <c:majorTickMark val="out"/>
        <c:minorTickMark val="none"/>
        <c:tickLblPos val="nextTo"/>
        <c:crossAx val="92553216"/>
        <c:crosses val="autoZero"/>
        <c:crossBetween val="between"/>
      </c:valAx>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latin typeface="Arial" panose="020B0604020202020204" pitchFamily="34" charset="0"/>
                <a:cs typeface="Arial" panose="020B0604020202020204" pitchFamily="34" charset="0"/>
              </a:defRPr>
            </a:pPr>
            <a:r>
              <a:rPr lang="fr-FR" sz="2400" b="0" i="0" u="none" strike="noStrike" baseline="0" dirty="0" smtClean="0">
                <a:latin typeface="+mj-lt"/>
              </a:rPr>
              <a:t>Résultats enquête:</a:t>
            </a:r>
            <a:endParaRPr lang="en-US" sz="2400" b="0" dirty="0">
              <a:latin typeface="+mj-lt"/>
              <a:cs typeface="Arial" panose="020B0604020202020204" pitchFamily="34" charset="0"/>
            </a:endParaRPr>
          </a:p>
        </c:rich>
      </c:tx>
      <c:layout>
        <c:manualLayout>
          <c:xMode val="edge"/>
          <c:yMode val="edge"/>
          <c:x val="0.12510011910336846"/>
          <c:y val="0"/>
        </c:manualLayout>
      </c:layout>
      <c:overlay val="0"/>
    </c:title>
    <c:autoTitleDeleted val="0"/>
    <c:plotArea>
      <c:layout/>
      <c:doughnutChart>
        <c:varyColors val="1"/>
        <c:ser>
          <c:idx val="0"/>
          <c:order val="0"/>
          <c:tx>
            <c:strRef>
              <c:f>Feuil1!$B$1</c:f>
              <c:strCache>
                <c:ptCount val="1"/>
                <c:pt idx="0">
                  <c:v>Attentes  hiérarchie</c:v>
                </c:pt>
              </c:strCache>
            </c:strRef>
          </c:tx>
          <c:explosion val="25"/>
          <c:dPt>
            <c:idx val="1"/>
            <c:bubble3D val="0"/>
            <c:spPr>
              <a:solidFill>
                <a:srgbClr val="993300"/>
              </a:solidFill>
            </c:spPr>
          </c:dPt>
          <c:dPt>
            <c:idx val="2"/>
            <c:bubble3D val="0"/>
            <c:spPr>
              <a:solidFill>
                <a:srgbClr val="92D050"/>
              </a:solidFill>
            </c:spPr>
          </c:dPt>
          <c:cat>
            <c:strRef>
              <c:f>Feuil1!$A$2:$A$4</c:f>
              <c:strCache>
                <c:ptCount val="3"/>
                <c:pt idx="0">
                  <c:v>total d'accord</c:v>
                </c:pt>
                <c:pt idx="1">
                  <c:v>pas d'accord</c:v>
                </c:pt>
                <c:pt idx="2">
                  <c:v>sans réponse</c:v>
                </c:pt>
              </c:strCache>
            </c:strRef>
          </c:cat>
          <c:val>
            <c:numRef>
              <c:f>Feuil1!$B$2:$B$4</c:f>
              <c:numCache>
                <c:formatCode>General</c:formatCode>
                <c:ptCount val="3"/>
                <c:pt idx="0">
                  <c:v>62</c:v>
                </c:pt>
                <c:pt idx="1">
                  <c:v>35</c:v>
                </c:pt>
                <c:pt idx="2">
                  <c:v>2</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4344140333613731"/>
          <c:y val="0.361947810396546"/>
          <c:w val="0.34092769940408713"/>
          <c:h val="0.41767610531566957"/>
        </c:manualLayout>
      </c:layout>
      <c:overlay val="0"/>
    </c:legend>
    <c:plotVisOnly val="1"/>
    <c:dispBlanksAs val="gap"/>
    <c:showDLblsOverMax val="0"/>
  </c:chart>
  <c:txPr>
    <a:bodyPr/>
    <a:lstStyle/>
    <a:p>
      <a:pPr>
        <a:defRPr sz="1800"/>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8482094005575769"/>
          <c:y val="4.9978867884772495E-2"/>
          <c:w val="0.51433216307331941"/>
          <c:h val="0.62961494258390749"/>
        </c:manualLayout>
      </c:layout>
      <c:bar3DChart>
        <c:barDir val="col"/>
        <c:grouping val="percentStacked"/>
        <c:varyColors val="0"/>
        <c:ser>
          <c:idx val="0"/>
          <c:order val="0"/>
          <c:tx>
            <c:strRef>
              <c:f>Feuil1!$B$1</c:f>
              <c:strCache>
                <c:ptCount val="1"/>
                <c:pt idx="0">
                  <c:v>total  d'accord</c:v>
                </c:pt>
              </c:strCache>
            </c:strRef>
          </c:tx>
          <c:spPr>
            <a:ln>
              <a:solidFill>
                <a:srgbClr val="FFFF00"/>
              </a:solidFill>
            </a:ln>
          </c:spPr>
          <c:invertIfNegative val="0"/>
          <c:cat>
            <c:strRef>
              <c:f>Feuil1!$A$2:$A$7</c:f>
              <c:strCache>
                <c:ptCount val="6"/>
                <c:pt idx="0">
                  <c:v>enquête</c:v>
                </c:pt>
                <c:pt idx="1">
                  <c:v>stagiaires</c:v>
                </c:pt>
                <c:pt idx="2">
                  <c:v>expérimenté</c:v>
                </c:pt>
                <c:pt idx="3">
                  <c:v>multiacad</c:v>
                </c:pt>
                <c:pt idx="4">
                  <c:v>femme</c:v>
                </c:pt>
                <c:pt idx="5">
                  <c:v>homme</c:v>
                </c:pt>
              </c:strCache>
            </c:strRef>
          </c:cat>
          <c:val>
            <c:numRef>
              <c:f>Feuil1!$B$2:$B$7</c:f>
              <c:numCache>
                <c:formatCode>General</c:formatCode>
                <c:ptCount val="6"/>
                <c:pt idx="0">
                  <c:v>62</c:v>
                </c:pt>
                <c:pt idx="1">
                  <c:v>46.6</c:v>
                </c:pt>
                <c:pt idx="2">
                  <c:v>77.77</c:v>
                </c:pt>
                <c:pt idx="3">
                  <c:v>30.77</c:v>
                </c:pt>
                <c:pt idx="4">
                  <c:v>73.17</c:v>
                </c:pt>
                <c:pt idx="5">
                  <c:v>53.6</c:v>
                </c:pt>
              </c:numCache>
            </c:numRef>
          </c:val>
        </c:ser>
        <c:ser>
          <c:idx val="1"/>
          <c:order val="1"/>
          <c:tx>
            <c:strRef>
              <c:f>Feuil1!$C$1</c:f>
              <c:strCache>
                <c:ptCount val="1"/>
                <c:pt idx="0">
                  <c:v>pas d'accord</c:v>
                </c:pt>
              </c:strCache>
            </c:strRef>
          </c:tx>
          <c:spPr>
            <a:solidFill>
              <a:srgbClr val="C00000"/>
            </a:solidFill>
          </c:spPr>
          <c:invertIfNegative val="0"/>
          <c:cat>
            <c:strRef>
              <c:f>Feuil1!$A$2:$A$7</c:f>
              <c:strCache>
                <c:ptCount val="6"/>
                <c:pt idx="0">
                  <c:v>enquête</c:v>
                </c:pt>
                <c:pt idx="1">
                  <c:v>stagiaires</c:v>
                </c:pt>
                <c:pt idx="2">
                  <c:v>expérimenté</c:v>
                </c:pt>
                <c:pt idx="3">
                  <c:v>multiacad</c:v>
                </c:pt>
                <c:pt idx="4">
                  <c:v>femme</c:v>
                </c:pt>
                <c:pt idx="5">
                  <c:v>homme</c:v>
                </c:pt>
              </c:strCache>
            </c:strRef>
          </c:cat>
          <c:val>
            <c:numRef>
              <c:f>Feuil1!$C$2:$C$7</c:f>
              <c:numCache>
                <c:formatCode>General</c:formatCode>
                <c:ptCount val="6"/>
                <c:pt idx="0">
                  <c:v>35.299999999999997</c:v>
                </c:pt>
                <c:pt idx="1">
                  <c:v>46.6</c:v>
                </c:pt>
                <c:pt idx="2">
                  <c:v>22.22</c:v>
                </c:pt>
                <c:pt idx="3">
                  <c:v>53.85</c:v>
                </c:pt>
                <c:pt idx="4">
                  <c:v>23.17</c:v>
                </c:pt>
                <c:pt idx="5">
                  <c:v>44.8</c:v>
                </c:pt>
              </c:numCache>
            </c:numRef>
          </c:val>
        </c:ser>
        <c:ser>
          <c:idx val="2"/>
          <c:order val="2"/>
          <c:tx>
            <c:strRef>
              <c:f>Feuil1!$D$1</c:f>
              <c:strCache>
                <c:ptCount val="1"/>
                <c:pt idx="0">
                  <c:v>sans réponse</c:v>
                </c:pt>
              </c:strCache>
            </c:strRef>
          </c:tx>
          <c:spPr>
            <a:solidFill>
              <a:schemeClr val="accent5"/>
            </a:solidFill>
          </c:spPr>
          <c:invertIfNegative val="0"/>
          <c:cat>
            <c:strRef>
              <c:f>Feuil1!$A$2:$A$7</c:f>
              <c:strCache>
                <c:ptCount val="6"/>
                <c:pt idx="0">
                  <c:v>enquête</c:v>
                </c:pt>
                <c:pt idx="1">
                  <c:v>stagiaires</c:v>
                </c:pt>
                <c:pt idx="2">
                  <c:v>expérimenté</c:v>
                </c:pt>
                <c:pt idx="3">
                  <c:v>multiacad</c:v>
                </c:pt>
                <c:pt idx="4">
                  <c:v>femme</c:v>
                </c:pt>
                <c:pt idx="5">
                  <c:v>homme</c:v>
                </c:pt>
              </c:strCache>
            </c:strRef>
          </c:cat>
          <c:val>
            <c:numRef>
              <c:f>Feuil1!$D$2:$D$7</c:f>
              <c:numCache>
                <c:formatCode>General</c:formatCode>
                <c:ptCount val="6"/>
                <c:pt idx="0">
                  <c:v>2.2599999999999998</c:v>
                </c:pt>
                <c:pt idx="1">
                  <c:v>0.6</c:v>
                </c:pt>
                <c:pt idx="2">
                  <c:v>0</c:v>
                </c:pt>
                <c:pt idx="3">
                  <c:v>15.385</c:v>
                </c:pt>
                <c:pt idx="4">
                  <c:v>3.5</c:v>
                </c:pt>
                <c:pt idx="5">
                  <c:v>1.6</c:v>
                </c:pt>
              </c:numCache>
            </c:numRef>
          </c:val>
        </c:ser>
        <c:dLbls>
          <c:showLegendKey val="0"/>
          <c:showVal val="0"/>
          <c:showCatName val="0"/>
          <c:showSerName val="0"/>
          <c:showPercent val="0"/>
          <c:showBubbleSize val="0"/>
        </c:dLbls>
        <c:gapWidth val="150"/>
        <c:shape val="cylinder"/>
        <c:axId val="89299200"/>
        <c:axId val="89300992"/>
        <c:axId val="0"/>
      </c:bar3DChart>
      <c:catAx>
        <c:axId val="89299200"/>
        <c:scaling>
          <c:orientation val="minMax"/>
        </c:scaling>
        <c:delete val="0"/>
        <c:axPos val="b"/>
        <c:majorTickMark val="out"/>
        <c:minorTickMark val="none"/>
        <c:tickLblPos val="nextTo"/>
        <c:spPr>
          <a:ln>
            <a:noFill/>
          </a:ln>
        </c:spPr>
        <c:crossAx val="89300992"/>
        <c:crosses val="autoZero"/>
        <c:auto val="1"/>
        <c:lblAlgn val="ctr"/>
        <c:lblOffset val="100"/>
        <c:noMultiLvlLbl val="0"/>
      </c:catAx>
      <c:valAx>
        <c:axId val="89300992"/>
        <c:scaling>
          <c:orientation val="minMax"/>
        </c:scaling>
        <c:delete val="0"/>
        <c:axPos val="l"/>
        <c:majorGridlines/>
        <c:numFmt formatCode="0%" sourceLinked="1"/>
        <c:majorTickMark val="out"/>
        <c:minorTickMark val="none"/>
        <c:tickLblPos val="nextTo"/>
        <c:crossAx val="89299200"/>
        <c:crosses val="autoZero"/>
        <c:crossBetween val="between"/>
      </c:valAx>
    </c:plotArea>
    <c:legend>
      <c:legendPos val="r"/>
      <c:layout>
        <c:manualLayout>
          <c:xMode val="edge"/>
          <c:yMode val="edge"/>
          <c:x val="0.72798856937855272"/>
          <c:y val="0.14971143994573791"/>
          <c:w val="0.26258487916818729"/>
          <c:h val="0.65548875046048205"/>
        </c:manualLayout>
      </c:layout>
      <c:overlay val="0"/>
    </c:legend>
    <c:plotVisOnly val="1"/>
    <c:dispBlanksAs val="gap"/>
    <c:showDLblsOverMax val="0"/>
  </c:chart>
  <c:txPr>
    <a:bodyPr/>
    <a:lstStyle/>
    <a:p>
      <a:pPr>
        <a:defRPr sz="1800"/>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enquête</c:v>
                </c:pt>
              </c:strCache>
            </c:strRef>
          </c:tx>
          <c:invertIfNegative val="0"/>
          <c:dPt>
            <c:idx val="0"/>
            <c:invertIfNegative val="0"/>
            <c:bubble3D val="0"/>
            <c:spPr>
              <a:solidFill>
                <a:schemeClr val="accent1"/>
              </a:solidFill>
            </c:spPr>
          </c:dPt>
          <c:dPt>
            <c:idx val="1"/>
            <c:invertIfNegative val="0"/>
            <c:bubble3D val="0"/>
            <c:spPr>
              <a:solidFill>
                <a:srgbClr val="993300"/>
              </a:solidFill>
            </c:spPr>
          </c:dPt>
          <c:dPt>
            <c:idx val="2"/>
            <c:invertIfNegative val="0"/>
            <c:bubble3D val="0"/>
            <c:spPr>
              <a:solidFill>
                <a:srgbClr val="92D050"/>
              </a:solidFill>
            </c:spPr>
          </c:dPt>
          <c:dPt>
            <c:idx val="3"/>
            <c:invertIfNegative val="0"/>
            <c:bubble3D val="0"/>
            <c:spPr>
              <a:solidFill>
                <a:schemeClr val="accent5"/>
              </a:solidFill>
            </c:spPr>
          </c:dPt>
          <c:cat>
            <c:strRef>
              <c:f>Feuil1!$A$2:$A$4</c:f>
              <c:strCache>
                <c:ptCount val="3"/>
                <c:pt idx="0">
                  <c:v>total d'accord</c:v>
                </c:pt>
                <c:pt idx="1">
                  <c:v>pas d'accord</c:v>
                </c:pt>
                <c:pt idx="2">
                  <c:v>sans réponse</c:v>
                </c:pt>
              </c:strCache>
            </c:strRef>
          </c:cat>
          <c:val>
            <c:numRef>
              <c:f>Feuil1!$B$2:$B$4</c:f>
              <c:numCache>
                <c:formatCode>General</c:formatCode>
                <c:ptCount val="3"/>
                <c:pt idx="0">
                  <c:v>38</c:v>
                </c:pt>
                <c:pt idx="1">
                  <c:v>35</c:v>
                </c:pt>
                <c:pt idx="2">
                  <c:v>28</c:v>
                </c:pt>
              </c:numCache>
            </c:numRef>
          </c:val>
        </c:ser>
        <c:dLbls>
          <c:showLegendKey val="0"/>
          <c:showVal val="0"/>
          <c:showCatName val="0"/>
          <c:showSerName val="0"/>
          <c:showPercent val="0"/>
          <c:showBubbleSize val="0"/>
        </c:dLbls>
        <c:gapWidth val="150"/>
        <c:shape val="cylinder"/>
        <c:axId val="93001984"/>
        <c:axId val="93007872"/>
        <c:axId val="0"/>
      </c:bar3DChart>
      <c:catAx>
        <c:axId val="93001984"/>
        <c:scaling>
          <c:orientation val="minMax"/>
        </c:scaling>
        <c:delete val="0"/>
        <c:axPos val="b"/>
        <c:majorTickMark val="out"/>
        <c:minorTickMark val="none"/>
        <c:tickLblPos val="nextTo"/>
        <c:txPr>
          <a:bodyPr/>
          <a:lstStyle/>
          <a:p>
            <a:pPr>
              <a:defRPr sz="1200" b="1"/>
            </a:pPr>
            <a:endParaRPr lang="fr-FR"/>
          </a:p>
        </c:txPr>
        <c:crossAx val="93007872"/>
        <c:crosses val="autoZero"/>
        <c:auto val="1"/>
        <c:lblAlgn val="ctr"/>
        <c:lblOffset val="100"/>
        <c:noMultiLvlLbl val="0"/>
      </c:catAx>
      <c:valAx>
        <c:axId val="93007872"/>
        <c:scaling>
          <c:orientation val="minMax"/>
        </c:scaling>
        <c:delete val="0"/>
        <c:axPos val="l"/>
        <c:majorGridlines/>
        <c:numFmt formatCode="General" sourceLinked="1"/>
        <c:majorTickMark val="out"/>
        <c:minorTickMark val="none"/>
        <c:tickLblPos val="nextTo"/>
        <c:crossAx val="9300198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0"/>
      <c:rotY val="180"/>
      <c:rAngAx val="0"/>
      <c:perspective val="30"/>
    </c:view3D>
    <c:floor>
      <c:thickness val="0"/>
    </c:floor>
    <c:sideWall>
      <c:thickness val="0"/>
    </c:sideWall>
    <c:backWall>
      <c:thickness val="0"/>
    </c:backWall>
    <c:plotArea>
      <c:layout>
        <c:manualLayout>
          <c:layoutTarget val="inner"/>
          <c:xMode val="edge"/>
          <c:yMode val="edge"/>
          <c:x val="6.8862894405834041E-2"/>
          <c:y val="3.0029387963712253E-2"/>
          <c:w val="0.65488264461843426"/>
          <c:h val="0.69775714468248229"/>
        </c:manualLayout>
      </c:layout>
      <c:bar3DChart>
        <c:barDir val="col"/>
        <c:grouping val="percentStacked"/>
        <c:varyColors val="0"/>
        <c:ser>
          <c:idx val="0"/>
          <c:order val="0"/>
          <c:tx>
            <c:strRef>
              <c:f>Feuil1!$B$1</c:f>
              <c:strCache>
                <c:ptCount val="1"/>
                <c:pt idx="0">
                  <c:v>total  d'accord</c:v>
                </c:pt>
              </c:strCache>
            </c:strRef>
          </c:tx>
          <c:invertIfNegative val="0"/>
          <c:dPt>
            <c:idx val="5"/>
            <c:invertIfNegative val="0"/>
            <c:bubble3D val="0"/>
            <c:spPr>
              <a:solidFill>
                <a:schemeClr val="accent1"/>
              </a:solidFill>
            </c:spPr>
          </c:dPt>
          <c:cat>
            <c:strRef>
              <c:f>Feuil1!$A$2:$A$7</c:f>
              <c:strCache>
                <c:ptCount val="6"/>
                <c:pt idx="0">
                  <c:v>enquête</c:v>
                </c:pt>
                <c:pt idx="1">
                  <c:v>stagiaires</c:v>
                </c:pt>
                <c:pt idx="2">
                  <c:v>expérimenté</c:v>
                </c:pt>
                <c:pt idx="3">
                  <c:v>multiacad</c:v>
                </c:pt>
                <c:pt idx="4">
                  <c:v>femme</c:v>
                </c:pt>
                <c:pt idx="5">
                  <c:v>homme</c:v>
                </c:pt>
              </c:strCache>
            </c:strRef>
          </c:cat>
          <c:val>
            <c:numRef>
              <c:f>Feuil1!$B$2:$B$7</c:f>
              <c:numCache>
                <c:formatCode>General</c:formatCode>
                <c:ptCount val="6"/>
                <c:pt idx="0">
                  <c:v>38</c:v>
                </c:pt>
                <c:pt idx="1">
                  <c:v>8.3330000000000002</c:v>
                </c:pt>
                <c:pt idx="2">
                  <c:v>47.05</c:v>
                </c:pt>
                <c:pt idx="3">
                  <c:v>23.074999999999999</c:v>
                </c:pt>
                <c:pt idx="4">
                  <c:v>51.387999999999998</c:v>
                </c:pt>
                <c:pt idx="5">
                  <c:v>29.166</c:v>
                </c:pt>
              </c:numCache>
            </c:numRef>
          </c:val>
        </c:ser>
        <c:ser>
          <c:idx val="1"/>
          <c:order val="1"/>
          <c:tx>
            <c:strRef>
              <c:f>Feuil1!$C$1</c:f>
              <c:strCache>
                <c:ptCount val="1"/>
                <c:pt idx="0">
                  <c:v>pas d'accord</c:v>
                </c:pt>
              </c:strCache>
            </c:strRef>
          </c:tx>
          <c:spPr>
            <a:solidFill>
              <a:srgbClr val="C00000"/>
            </a:solidFill>
          </c:spPr>
          <c:invertIfNegative val="0"/>
          <c:cat>
            <c:strRef>
              <c:f>Feuil1!$A$2:$A$7</c:f>
              <c:strCache>
                <c:ptCount val="6"/>
                <c:pt idx="0">
                  <c:v>enquête</c:v>
                </c:pt>
                <c:pt idx="1">
                  <c:v>stagiaires</c:v>
                </c:pt>
                <c:pt idx="2">
                  <c:v>expérimenté</c:v>
                </c:pt>
                <c:pt idx="3">
                  <c:v>multiacad</c:v>
                </c:pt>
                <c:pt idx="4">
                  <c:v>femme</c:v>
                </c:pt>
                <c:pt idx="5">
                  <c:v>homme</c:v>
                </c:pt>
              </c:strCache>
            </c:strRef>
          </c:cat>
          <c:val>
            <c:numRef>
              <c:f>Feuil1!$C$2:$C$7</c:f>
              <c:numCache>
                <c:formatCode>General</c:formatCode>
                <c:ptCount val="6"/>
                <c:pt idx="0">
                  <c:v>35</c:v>
                </c:pt>
                <c:pt idx="1">
                  <c:v>16.666</c:v>
                </c:pt>
                <c:pt idx="2">
                  <c:v>36.840000000000003</c:v>
                </c:pt>
                <c:pt idx="3">
                  <c:v>53.85</c:v>
                </c:pt>
                <c:pt idx="4">
                  <c:v>22.222000000000001</c:v>
                </c:pt>
                <c:pt idx="5">
                  <c:v>41.665999999999997</c:v>
                </c:pt>
              </c:numCache>
            </c:numRef>
          </c:val>
        </c:ser>
        <c:ser>
          <c:idx val="2"/>
          <c:order val="2"/>
          <c:tx>
            <c:strRef>
              <c:f>Feuil1!$D$1</c:f>
              <c:strCache>
                <c:ptCount val="1"/>
                <c:pt idx="0">
                  <c:v>sans réponse</c:v>
                </c:pt>
              </c:strCache>
            </c:strRef>
          </c:tx>
          <c:spPr>
            <a:solidFill>
              <a:schemeClr val="accent5"/>
            </a:solidFill>
          </c:spPr>
          <c:invertIfNegative val="0"/>
          <c:cat>
            <c:strRef>
              <c:f>Feuil1!$A$2:$A$7</c:f>
              <c:strCache>
                <c:ptCount val="6"/>
                <c:pt idx="0">
                  <c:v>enquête</c:v>
                </c:pt>
                <c:pt idx="1">
                  <c:v>stagiaires</c:v>
                </c:pt>
                <c:pt idx="2">
                  <c:v>expérimenté</c:v>
                </c:pt>
                <c:pt idx="3">
                  <c:v>multiacad</c:v>
                </c:pt>
                <c:pt idx="4">
                  <c:v>femme</c:v>
                </c:pt>
                <c:pt idx="5">
                  <c:v>homme</c:v>
                </c:pt>
              </c:strCache>
            </c:strRef>
          </c:cat>
          <c:val>
            <c:numRef>
              <c:f>Feuil1!$D$2:$D$7</c:f>
              <c:numCache>
                <c:formatCode>General</c:formatCode>
                <c:ptCount val="6"/>
                <c:pt idx="0">
                  <c:v>28</c:v>
                </c:pt>
                <c:pt idx="1">
                  <c:v>75</c:v>
                </c:pt>
                <c:pt idx="2">
                  <c:v>10.52</c:v>
                </c:pt>
                <c:pt idx="3">
                  <c:v>23.074999999999999</c:v>
                </c:pt>
                <c:pt idx="4">
                  <c:v>26.388000000000002</c:v>
                </c:pt>
                <c:pt idx="5">
                  <c:v>29.166</c:v>
                </c:pt>
              </c:numCache>
            </c:numRef>
          </c:val>
        </c:ser>
        <c:dLbls>
          <c:showLegendKey val="0"/>
          <c:showVal val="0"/>
          <c:showCatName val="0"/>
          <c:showSerName val="0"/>
          <c:showPercent val="0"/>
          <c:showBubbleSize val="0"/>
        </c:dLbls>
        <c:gapWidth val="150"/>
        <c:shape val="cylinder"/>
        <c:axId val="93042176"/>
        <c:axId val="93043712"/>
        <c:axId val="0"/>
      </c:bar3DChart>
      <c:catAx>
        <c:axId val="93042176"/>
        <c:scaling>
          <c:orientation val="minMax"/>
        </c:scaling>
        <c:delete val="0"/>
        <c:axPos val="b"/>
        <c:majorTickMark val="out"/>
        <c:minorTickMark val="none"/>
        <c:tickLblPos val="nextTo"/>
        <c:txPr>
          <a:bodyPr/>
          <a:lstStyle/>
          <a:p>
            <a:pPr>
              <a:defRPr sz="1200" b="1"/>
            </a:pPr>
            <a:endParaRPr lang="fr-FR"/>
          </a:p>
        </c:txPr>
        <c:crossAx val="93043712"/>
        <c:crosses val="autoZero"/>
        <c:auto val="1"/>
        <c:lblAlgn val="ctr"/>
        <c:lblOffset val="100"/>
        <c:noMultiLvlLbl val="0"/>
      </c:catAx>
      <c:valAx>
        <c:axId val="93043712"/>
        <c:scaling>
          <c:orientation val="minMax"/>
        </c:scaling>
        <c:delete val="0"/>
        <c:axPos val="r"/>
        <c:majorGridlines/>
        <c:numFmt formatCode="0%" sourceLinked="1"/>
        <c:majorTickMark val="out"/>
        <c:minorTickMark val="none"/>
        <c:tickLblPos val="nextTo"/>
        <c:crossAx val="93042176"/>
        <c:crosses val="autoZero"/>
        <c:crossBetween val="between"/>
      </c:valAx>
    </c:plotArea>
    <c:legend>
      <c:legendPos val="r"/>
      <c:layout>
        <c:manualLayout>
          <c:xMode val="edge"/>
          <c:yMode val="edge"/>
          <c:x val="0.10964569393060794"/>
          <c:y val="0.89850816858745197"/>
          <c:w val="0.80891849134189808"/>
          <c:h val="0.10149175859278504"/>
        </c:manualLayout>
      </c:layout>
      <c:overlay val="0"/>
      <c:txPr>
        <a:bodyPr/>
        <a:lstStyle/>
        <a:p>
          <a:pPr>
            <a:defRPr sz="1200" b="1"/>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ideWall>
    <c:backWall>
      <c:thickness val="0"/>
    </c:backWall>
    <c:plotArea>
      <c:layout>
        <c:manualLayout>
          <c:layoutTarget val="inner"/>
          <c:xMode val="edge"/>
          <c:yMode val="edge"/>
          <c:x val="0.12541921843102943"/>
          <c:y val="4.6256729507679457E-2"/>
          <c:w val="0.57694954797317"/>
          <c:h val="0.64755366120985447"/>
        </c:manualLayout>
      </c:layout>
      <c:bar3DChart>
        <c:barDir val="col"/>
        <c:grouping val="stacked"/>
        <c:varyColors val="0"/>
        <c:ser>
          <c:idx val="0"/>
          <c:order val="0"/>
          <c:tx>
            <c:strRef>
              <c:f>Feuil1!$B$2</c:f>
              <c:strCache>
                <c:ptCount val="1"/>
                <c:pt idx="0">
                  <c:v>Série 1</c:v>
                </c:pt>
              </c:strCache>
            </c:strRef>
          </c:tx>
          <c:spPr>
            <a:solidFill>
              <a:srgbClr val="993300"/>
            </a:solidFill>
          </c:spPr>
          <c:invertIfNegative val="0"/>
          <c:dPt>
            <c:idx val="0"/>
            <c:invertIfNegative val="0"/>
            <c:bubble3D val="0"/>
            <c:spPr>
              <a:solidFill>
                <a:srgbClr val="0070C0"/>
              </a:solidFill>
            </c:spPr>
          </c:dPt>
          <c:dPt>
            <c:idx val="2"/>
            <c:invertIfNegative val="0"/>
            <c:bubble3D val="0"/>
            <c:spPr>
              <a:solidFill>
                <a:schemeClr val="accent5"/>
              </a:solidFill>
            </c:spPr>
          </c:dPt>
          <c:cat>
            <c:strRef>
              <c:f>Feuil1!$A$3:$A$5</c:f>
              <c:strCache>
                <c:ptCount val="3"/>
                <c:pt idx="0">
                  <c:v>total d'accord</c:v>
                </c:pt>
                <c:pt idx="1">
                  <c:v>pas d'accord </c:v>
                </c:pt>
                <c:pt idx="2">
                  <c:v>sans réponse</c:v>
                </c:pt>
              </c:strCache>
            </c:strRef>
          </c:cat>
          <c:val>
            <c:numRef>
              <c:f>Feuil1!$B$3:$B$5</c:f>
              <c:numCache>
                <c:formatCode>General</c:formatCode>
                <c:ptCount val="3"/>
                <c:pt idx="0">
                  <c:v>56</c:v>
                </c:pt>
                <c:pt idx="1">
                  <c:v>37</c:v>
                </c:pt>
                <c:pt idx="2">
                  <c:v>7</c:v>
                </c:pt>
              </c:numCache>
            </c:numRef>
          </c:val>
        </c:ser>
        <c:dLbls>
          <c:showLegendKey val="0"/>
          <c:showVal val="0"/>
          <c:showCatName val="0"/>
          <c:showSerName val="0"/>
          <c:showPercent val="0"/>
          <c:showBubbleSize val="0"/>
        </c:dLbls>
        <c:gapWidth val="150"/>
        <c:shape val="box"/>
        <c:axId val="93274880"/>
        <c:axId val="93276416"/>
        <c:axId val="0"/>
      </c:bar3DChart>
      <c:catAx>
        <c:axId val="93274880"/>
        <c:scaling>
          <c:orientation val="minMax"/>
        </c:scaling>
        <c:delete val="0"/>
        <c:axPos val="b"/>
        <c:majorTickMark val="out"/>
        <c:minorTickMark val="none"/>
        <c:tickLblPos val="nextTo"/>
        <c:crossAx val="93276416"/>
        <c:crosses val="autoZero"/>
        <c:auto val="1"/>
        <c:lblAlgn val="ctr"/>
        <c:lblOffset val="100"/>
        <c:noMultiLvlLbl val="0"/>
      </c:catAx>
      <c:valAx>
        <c:axId val="93276416"/>
        <c:scaling>
          <c:orientation val="minMax"/>
        </c:scaling>
        <c:delete val="0"/>
        <c:axPos val="l"/>
        <c:majorGridlines/>
        <c:numFmt formatCode="General" sourceLinked="1"/>
        <c:majorTickMark val="out"/>
        <c:minorTickMark val="none"/>
        <c:tickLblPos val="nextTo"/>
        <c:crossAx val="9327488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total  d'accord</c:v>
                </c:pt>
              </c:strCache>
            </c:strRef>
          </c:tx>
          <c:invertIfNegative val="0"/>
          <c:cat>
            <c:strRef>
              <c:f>Feuil1!$A$2:$A$7</c:f>
              <c:strCache>
                <c:ptCount val="6"/>
                <c:pt idx="0">
                  <c:v>enquête</c:v>
                </c:pt>
                <c:pt idx="1">
                  <c:v>stagiaires</c:v>
                </c:pt>
                <c:pt idx="2">
                  <c:v>expérimenté</c:v>
                </c:pt>
                <c:pt idx="3">
                  <c:v>multiacad</c:v>
                </c:pt>
                <c:pt idx="4">
                  <c:v>femme</c:v>
                </c:pt>
                <c:pt idx="5">
                  <c:v>homme</c:v>
                </c:pt>
              </c:strCache>
            </c:strRef>
          </c:cat>
          <c:val>
            <c:numRef>
              <c:f>Feuil1!$B$2:$B$7</c:f>
              <c:numCache>
                <c:formatCode>General</c:formatCode>
                <c:ptCount val="6"/>
                <c:pt idx="0">
                  <c:v>38</c:v>
                </c:pt>
                <c:pt idx="1">
                  <c:v>1</c:v>
                </c:pt>
                <c:pt idx="2">
                  <c:v>77.77</c:v>
                </c:pt>
                <c:pt idx="3">
                  <c:v>30.7</c:v>
                </c:pt>
                <c:pt idx="4">
                  <c:v>73.17</c:v>
                </c:pt>
                <c:pt idx="5">
                  <c:v>53.6</c:v>
                </c:pt>
              </c:numCache>
            </c:numRef>
          </c:val>
        </c:ser>
        <c:ser>
          <c:idx val="1"/>
          <c:order val="1"/>
          <c:tx>
            <c:strRef>
              <c:f>Feuil1!$C$1</c:f>
              <c:strCache>
                <c:ptCount val="1"/>
                <c:pt idx="0">
                  <c:v>pas d'accord</c:v>
                </c:pt>
              </c:strCache>
            </c:strRef>
          </c:tx>
          <c:spPr>
            <a:solidFill>
              <a:srgbClr val="C00000"/>
            </a:solidFill>
          </c:spPr>
          <c:invertIfNegative val="0"/>
          <c:cat>
            <c:strRef>
              <c:f>Feuil1!$A$2:$A$7</c:f>
              <c:strCache>
                <c:ptCount val="6"/>
                <c:pt idx="0">
                  <c:v>enquête</c:v>
                </c:pt>
                <c:pt idx="1">
                  <c:v>stagiaires</c:v>
                </c:pt>
                <c:pt idx="2">
                  <c:v>expérimenté</c:v>
                </c:pt>
                <c:pt idx="3">
                  <c:v>multiacad</c:v>
                </c:pt>
                <c:pt idx="4">
                  <c:v>femme</c:v>
                </c:pt>
                <c:pt idx="5">
                  <c:v>homme</c:v>
                </c:pt>
              </c:strCache>
            </c:strRef>
          </c:cat>
          <c:val>
            <c:numRef>
              <c:f>Feuil1!$C$2:$C$7</c:f>
              <c:numCache>
                <c:formatCode>General</c:formatCode>
                <c:ptCount val="6"/>
                <c:pt idx="0">
                  <c:v>35</c:v>
                </c:pt>
                <c:pt idx="1">
                  <c:v>2</c:v>
                </c:pt>
                <c:pt idx="2">
                  <c:v>22.22</c:v>
                </c:pt>
                <c:pt idx="3">
                  <c:v>53.8</c:v>
                </c:pt>
                <c:pt idx="4">
                  <c:v>23.17</c:v>
                </c:pt>
                <c:pt idx="5">
                  <c:v>44.8</c:v>
                </c:pt>
              </c:numCache>
            </c:numRef>
          </c:val>
        </c:ser>
        <c:ser>
          <c:idx val="2"/>
          <c:order val="2"/>
          <c:tx>
            <c:strRef>
              <c:f>Feuil1!$D$1</c:f>
              <c:strCache>
                <c:ptCount val="1"/>
                <c:pt idx="0">
                  <c:v>sans réponse</c:v>
                </c:pt>
              </c:strCache>
            </c:strRef>
          </c:tx>
          <c:spPr>
            <a:solidFill>
              <a:schemeClr val="accent5"/>
            </a:solidFill>
          </c:spPr>
          <c:invertIfNegative val="0"/>
          <c:cat>
            <c:strRef>
              <c:f>Feuil1!$A$2:$A$7</c:f>
              <c:strCache>
                <c:ptCount val="6"/>
                <c:pt idx="0">
                  <c:v>enquête</c:v>
                </c:pt>
                <c:pt idx="1">
                  <c:v>stagiaires</c:v>
                </c:pt>
                <c:pt idx="2">
                  <c:v>expérimenté</c:v>
                </c:pt>
                <c:pt idx="3">
                  <c:v>multiacad</c:v>
                </c:pt>
                <c:pt idx="4">
                  <c:v>femme</c:v>
                </c:pt>
                <c:pt idx="5">
                  <c:v>homme</c:v>
                </c:pt>
              </c:strCache>
            </c:strRef>
          </c:cat>
          <c:val>
            <c:numRef>
              <c:f>Feuil1!$D$2:$D$7</c:f>
              <c:numCache>
                <c:formatCode>General</c:formatCode>
                <c:ptCount val="6"/>
                <c:pt idx="0">
                  <c:v>28</c:v>
                </c:pt>
                <c:pt idx="1">
                  <c:v>9</c:v>
                </c:pt>
                <c:pt idx="2">
                  <c:v>0</c:v>
                </c:pt>
                <c:pt idx="3">
                  <c:v>15.3</c:v>
                </c:pt>
                <c:pt idx="4">
                  <c:v>3.5</c:v>
                </c:pt>
                <c:pt idx="5">
                  <c:v>1.6</c:v>
                </c:pt>
              </c:numCache>
            </c:numRef>
          </c:val>
        </c:ser>
        <c:dLbls>
          <c:showLegendKey val="0"/>
          <c:showVal val="0"/>
          <c:showCatName val="0"/>
          <c:showSerName val="0"/>
          <c:showPercent val="0"/>
          <c:showBubbleSize val="0"/>
        </c:dLbls>
        <c:gapWidth val="150"/>
        <c:shape val="cylinder"/>
        <c:axId val="93310336"/>
        <c:axId val="93316224"/>
        <c:axId val="0"/>
      </c:bar3DChart>
      <c:catAx>
        <c:axId val="93310336"/>
        <c:scaling>
          <c:orientation val="minMax"/>
        </c:scaling>
        <c:delete val="0"/>
        <c:axPos val="b"/>
        <c:majorTickMark val="out"/>
        <c:minorTickMark val="none"/>
        <c:tickLblPos val="nextTo"/>
        <c:crossAx val="93316224"/>
        <c:crosses val="autoZero"/>
        <c:auto val="1"/>
        <c:lblAlgn val="ctr"/>
        <c:lblOffset val="100"/>
        <c:noMultiLvlLbl val="0"/>
      </c:catAx>
      <c:valAx>
        <c:axId val="93316224"/>
        <c:scaling>
          <c:orientation val="minMax"/>
        </c:scaling>
        <c:delete val="0"/>
        <c:axPos val="l"/>
        <c:majorGridlines/>
        <c:numFmt formatCode="General" sourceLinked="1"/>
        <c:majorTickMark val="out"/>
        <c:minorTickMark val="none"/>
        <c:tickLblPos val="nextTo"/>
        <c:crossAx val="93310336"/>
        <c:crosses val="autoZero"/>
        <c:crossBetween val="between"/>
      </c:valAx>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0"/>
      <c:perspective val="30"/>
    </c:view3D>
    <c:floor>
      <c:thickness val="0"/>
    </c:floor>
    <c:sideWall>
      <c:thickness val="0"/>
      <c:spPr>
        <a:noFill/>
        <a:ln w="25400">
          <a:noFill/>
        </a:ln>
      </c:spPr>
    </c:sideWall>
    <c:backWall>
      <c:thickness val="0"/>
      <c:spPr>
        <a:noFill/>
        <a:ln w="25400">
          <a:noFill/>
        </a:ln>
      </c:spPr>
    </c:backWall>
    <c:plotArea>
      <c:layout/>
      <c:bar3DChart>
        <c:barDir val="col"/>
        <c:grouping val="stacked"/>
        <c:varyColors val="0"/>
        <c:ser>
          <c:idx val="0"/>
          <c:order val="0"/>
          <c:tx>
            <c:strRef>
              <c:f>Feuil1!$B$1</c:f>
              <c:strCache>
                <c:ptCount val="1"/>
                <c:pt idx="0">
                  <c:v>Série 1</c:v>
                </c:pt>
              </c:strCache>
            </c:strRef>
          </c:tx>
          <c:invertIfNegative val="0"/>
          <c:dPt>
            <c:idx val="1"/>
            <c:invertIfNegative val="0"/>
            <c:bubble3D val="0"/>
            <c:spPr>
              <a:solidFill>
                <a:srgbClr val="C00000"/>
              </a:solidFill>
            </c:spPr>
          </c:dPt>
          <c:dPt>
            <c:idx val="2"/>
            <c:invertIfNegative val="0"/>
            <c:bubble3D val="0"/>
            <c:spPr>
              <a:solidFill>
                <a:schemeClr val="accent5"/>
              </a:solidFill>
            </c:spPr>
          </c:dPt>
          <c:cat>
            <c:strRef>
              <c:f>Feuil1!$A$2:$A$4</c:f>
              <c:strCache>
                <c:ptCount val="3"/>
                <c:pt idx="0">
                  <c:v>total d'accord</c:v>
                </c:pt>
                <c:pt idx="1">
                  <c:v>pas d'accord </c:v>
                </c:pt>
                <c:pt idx="2">
                  <c:v>sans réponse</c:v>
                </c:pt>
              </c:strCache>
            </c:strRef>
          </c:cat>
          <c:val>
            <c:numRef>
              <c:f>Feuil1!$B$2:$B$4</c:f>
              <c:numCache>
                <c:formatCode>General</c:formatCode>
                <c:ptCount val="3"/>
                <c:pt idx="0">
                  <c:v>92</c:v>
                </c:pt>
                <c:pt idx="1">
                  <c:v>7</c:v>
                </c:pt>
                <c:pt idx="2">
                  <c:v>1</c:v>
                </c:pt>
              </c:numCache>
            </c:numRef>
          </c:val>
        </c:ser>
        <c:dLbls>
          <c:showLegendKey val="0"/>
          <c:showVal val="0"/>
          <c:showCatName val="0"/>
          <c:showSerName val="0"/>
          <c:showPercent val="0"/>
          <c:showBubbleSize val="0"/>
        </c:dLbls>
        <c:gapWidth val="150"/>
        <c:shape val="box"/>
        <c:axId val="95041792"/>
        <c:axId val="95043584"/>
        <c:axId val="0"/>
      </c:bar3DChart>
      <c:catAx>
        <c:axId val="95041792"/>
        <c:scaling>
          <c:orientation val="minMax"/>
        </c:scaling>
        <c:delete val="0"/>
        <c:axPos val="b"/>
        <c:majorTickMark val="out"/>
        <c:minorTickMark val="none"/>
        <c:tickLblPos val="nextTo"/>
        <c:crossAx val="95043584"/>
        <c:crosses val="autoZero"/>
        <c:auto val="1"/>
        <c:lblAlgn val="ctr"/>
        <c:lblOffset val="100"/>
        <c:noMultiLvlLbl val="0"/>
      </c:catAx>
      <c:valAx>
        <c:axId val="95043584"/>
        <c:scaling>
          <c:orientation val="minMax"/>
        </c:scaling>
        <c:delete val="0"/>
        <c:axPos val="l"/>
        <c:majorGridlines/>
        <c:numFmt formatCode="General" sourceLinked="1"/>
        <c:majorTickMark val="out"/>
        <c:minorTickMark val="none"/>
        <c:tickLblPos val="nextTo"/>
        <c:crossAx val="9504179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total  d'accord</c:v>
                </c:pt>
              </c:strCache>
            </c:strRef>
          </c:tx>
          <c:invertIfNegative val="0"/>
          <c:cat>
            <c:strRef>
              <c:f>Feuil1!$A$2:$A$7</c:f>
              <c:strCache>
                <c:ptCount val="6"/>
                <c:pt idx="0">
                  <c:v>enquête</c:v>
                </c:pt>
                <c:pt idx="1">
                  <c:v>stagiaires</c:v>
                </c:pt>
                <c:pt idx="2">
                  <c:v>expérimenté</c:v>
                </c:pt>
                <c:pt idx="3">
                  <c:v>multiacad</c:v>
                </c:pt>
                <c:pt idx="4">
                  <c:v>femme</c:v>
                </c:pt>
                <c:pt idx="5">
                  <c:v>homme</c:v>
                </c:pt>
              </c:strCache>
            </c:strRef>
          </c:cat>
          <c:val>
            <c:numRef>
              <c:f>Feuil1!$B$2:$B$7</c:f>
              <c:numCache>
                <c:formatCode>General</c:formatCode>
                <c:ptCount val="6"/>
                <c:pt idx="0">
                  <c:v>38</c:v>
                </c:pt>
                <c:pt idx="1">
                  <c:v>1</c:v>
                </c:pt>
                <c:pt idx="2">
                  <c:v>77.77</c:v>
                </c:pt>
                <c:pt idx="3">
                  <c:v>30.7</c:v>
                </c:pt>
                <c:pt idx="4">
                  <c:v>73.17</c:v>
                </c:pt>
                <c:pt idx="5">
                  <c:v>53.6</c:v>
                </c:pt>
              </c:numCache>
            </c:numRef>
          </c:val>
        </c:ser>
        <c:ser>
          <c:idx val="1"/>
          <c:order val="1"/>
          <c:tx>
            <c:strRef>
              <c:f>Feuil1!$C$1</c:f>
              <c:strCache>
                <c:ptCount val="1"/>
                <c:pt idx="0">
                  <c:v>pas d'acc</c:v>
                </c:pt>
              </c:strCache>
            </c:strRef>
          </c:tx>
          <c:spPr>
            <a:solidFill>
              <a:srgbClr val="C00000"/>
            </a:solidFill>
          </c:spPr>
          <c:invertIfNegative val="0"/>
          <c:cat>
            <c:strRef>
              <c:f>Feuil1!$A$2:$A$7</c:f>
              <c:strCache>
                <c:ptCount val="6"/>
                <c:pt idx="0">
                  <c:v>enquête</c:v>
                </c:pt>
                <c:pt idx="1">
                  <c:v>stagiaires</c:v>
                </c:pt>
                <c:pt idx="2">
                  <c:v>expérimenté</c:v>
                </c:pt>
                <c:pt idx="3">
                  <c:v>multiacad</c:v>
                </c:pt>
                <c:pt idx="4">
                  <c:v>femme</c:v>
                </c:pt>
                <c:pt idx="5">
                  <c:v>homme</c:v>
                </c:pt>
              </c:strCache>
            </c:strRef>
          </c:cat>
          <c:val>
            <c:numRef>
              <c:f>Feuil1!$C$2:$C$7</c:f>
              <c:numCache>
                <c:formatCode>General</c:formatCode>
                <c:ptCount val="6"/>
                <c:pt idx="0">
                  <c:v>35</c:v>
                </c:pt>
                <c:pt idx="1">
                  <c:v>2</c:v>
                </c:pt>
                <c:pt idx="2">
                  <c:v>22.22</c:v>
                </c:pt>
                <c:pt idx="3">
                  <c:v>53.8</c:v>
                </c:pt>
                <c:pt idx="4">
                  <c:v>23.17</c:v>
                </c:pt>
                <c:pt idx="5">
                  <c:v>44.8</c:v>
                </c:pt>
              </c:numCache>
            </c:numRef>
          </c:val>
        </c:ser>
        <c:ser>
          <c:idx val="2"/>
          <c:order val="2"/>
          <c:tx>
            <c:strRef>
              <c:f>Feuil1!$D$1</c:f>
              <c:strCache>
                <c:ptCount val="1"/>
                <c:pt idx="0">
                  <c:v>ss réponse</c:v>
                </c:pt>
              </c:strCache>
            </c:strRef>
          </c:tx>
          <c:spPr>
            <a:solidFill>
              <a:schemeClr val="accent5"/>
            </a:solidFill>
          </c:spPr>
          <c:invertIfNegative val="0"/>
          <c:cat>
            <c:strRef>
              <c:f>Feuil1!$A$2:$A$7</c:f>
              <c:strCache>
                <c:ptCount val="6"/>
                <c:pt idx="0">
                  <c:v>enquête</c:v>
                </c:pt>
                <c:pt idx="1">
                  <c:v>stagiaires</c:v>
                </c:pt>
                <c:pt idx="2">
                  <c:v>expérimenté</c:v>
                </c:pt>
                <c:pt idx="3">
                  <c:v>multiacad</c:v>
                </c:pt>
                <c:pt idx="4">
                  <c:v>femme</c:v>
                </c:pt>
                <c:pt idx="5">
                  <c:v>homme</c:v>
                </c:pt>
              </c:strCache>
            </c:strRef>
          </c:cat>
          <c:val>
            <c:numRef>
              <c:f>Feuil1!$D$2:$D$7</c:f>
              <c:numCache>
                <c:formatCode>General</c:formatCode>
                <c:ptCount val="6"/>
                <c:pt idx="0">
                  <c:v>28</c:v>
                </c:pt>
                <c:pt idx="1">
                  <c:v>9</c:v>
                </c:pt>
                <c:pt idx="2">
                  <c:v>0</c:v>
                </c:pt>
                <c:pt idx="3">
                  <c:v>15.3</c:v>
                </c:pt>
                <c:pt idx="4">
                  <c:v>3.5</c:v>
                </c:pt>
                <c:pt idx="5">
                  <c:v>1.6</c:v>
                </c:pt>
              </c:numCache>
            </c:numRef>
          </c:val>
        </c:ser>
        <c:dLbls>
          <c:showLegendKey val="0"/>
          <c:showVal val="0"/>
          <c:showCatName val="0"/>
          <c:showSerName val="0"/>
          <c:showPercent val="0"/>
          <c:showBubbleSize val="0"/>
        </c:dLbls>
        <c:gapWidth val="150"/>
        <c:shape val="cylinder"/>
        <c:axId val="95073408"/>
        <c:axId val="95074944"/>
        <c:axId val="0"/>
      </c:bar3DChart>
      <c:catAx>
        <c:axId val="95073408"/>
        <c:scaling>
          <c:orientation val="minMax"/>
        </c:scaling>
        <c:delete val="0"/>
        <c:axPos val="b"/>
        <c:majorTickMark val="out"/>
        <c:minorTickMark val="none"/>
        <c:tickLblPos val="nextTo"/>
        <c:txPr>
          <a:bodyPr/>
          <a:lstStyle/>
          <a:p>
            <a:pPr>
              <a:defRPr sz="1200" b="1"/>
            </a:pPr>
            <a:endParaRPr lang="fr-FR"/>
          </a:p>
        </c:txPr>
        <c:crossAx val="95074944"/>
        <c:crosses val="autoZero"/>
        <c:auto val="1"/>
        <c:lblAlgn val="ctr"/>
        <c:lblOffset val="100"/>
        <c:noMultiLvlLbl val="0"/>
      </c:catAx>
      <c:valAx>
        <c:axId val="95074944"/>
        <c:scaling>
          <c:orientation val="minMax"/>
        </c:scaling>
        <c:delete val="0"/>
        <c:axPos val="l"/>
        <c:majorGridlines/>
        <c:numFmt formatCode="General" sourceLinked="1"/>
        <c:majorTickMark val="out"/>
        <c:minorTickMark val="none"/>
        <c:tickLblPos val="nextTo"/>
        <c:crossAx val="9507340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a:pPr>
            <a:r>
              <a:rPr lang="fr-FR" sz="1800" b="1" i="0" u="none" strike="noStrike" baseline="0" dirty="0" smtClean="0">
                <a:effectLst/>
              </a:rPr>
              <a:t>1.2.1 Ancienneté </a:t>
            </a:r>
            <a:r>
              <a:rPr lang="fr-FR" sz="1800" b="1" i="0" u="none" strike="noStrike" baseline="0" dirty="0">
                <a:effectLst/>
              </a:rPr>
              <a:t>dans le métier</a:t>
            </a:r>
            <a:r>
              <a:rPr lang="fr-FR" sz="1800" b="1" i="0" u="none" strike="noStrike" baseline="0" dirty="0"/>
              <a:t> </a:t>
            </a:r>
            <a:endParaRPr lang="fr-FR" b="1" dirty="0"/>
          </a:p>
        </c:rich>
      </c:tx>
      <c:layout>
        <c:manualLayout>
          <c:xMode val="edge"/>
          <c:yMode val="edge"/>
          <c:x val="0.11766666666666667"/>
          <c:y val="2.7777777777777776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45343955826276433"/>
          <c:y val="9.068981749346855E-2"/>
          <c:w val="0.51030282771257363"/>
          <c:h val="0.85518444678723071"/>
        </c:manualLayout>
      </c:layout>
      <c:bar3DChart>
        <c:barDir val="bar"/>
        <c:grouping val="stacked"/>
        <c:varyColors val="0"/>
        <c:ser>
          <c:idx val="0"/>
          <c:order val="0"/>
          <c:invertIfNegative val="0"/>
          <c:dPt>
            <c:idx val="1"/>
            <c:invertIfNegative val="0"/>
            <c:bubble3D val="0"/>
            <c:spPr>
              <a:solidFill>
                <a:srgbClr val="C00000"/>
              </a:solidFill>
            </c:spPr>
          </c:dPt>
          <c:dPt>
            <c:idx val="2"/>
            <c:invertIfNegative val="0"/>
            <c:bubble3D val="0"/>
            <c:spPr>
              <a:solidFill>
                <a:srgbClr val="00B050"/>
              </a:solidFill>
            </c:spPr>
          </c:dPt>
          <c:dPt>
            <c:idx val="3"/>
            <c:invertIfNegative val="0"/>
            <c:bubble3D val="0"/>
            <c:spPr>
              <a:solidFill>
                <a:schemeClr val="accent4"/>
              </a:solidFill>
            </c:spPr>
          </c:dPt>
          <c:cat>
            <c:strRef>
              <c:f>RPS!$A$110:$A$113</c:f>
              <c:strCache>
                <c:ptCount val="4"/>
                <c:pt idx="0">
                  <c:v>moins de 1 an (quel que soit le mode d'accès, stagiaire,détaché, LA)</c:v>
                </c:pt>
                <c:pt idx="1">
                  <c:v>1 à 4 ans</c:v>
                </c:pt>
                <c:pt idx="2">
                  <c:v>5 à 10 ans</c:v>
                </c:pt>
                <c:pt idx="3">
                  <c:v>plus de 10 ans</c:v>
                </c:pt>
              </c:strCache>
            </c:strRef>
          </c:cat>
          <c:val>
            <c:numRef>
              <c:f>RPS!$B$110:$B$113</c:f>
              <c:numCache>
                <c:formatCode>General</c:formatCode>
                <c:ptCount val="4"/>
                <c:pt idx="0">
                  <c:v>7</c:v>
                </c:pt>
                <c:pt idx="1">
                  <c:v>30</c:v>
                </c:pt>
                <c:pt idx="2">
                  <c:v>44</c:v>
                </c:pt>
                <c:pt idx="3">
                  <c:v>19</c:v>
                </c:pt>
              </c:numCache>
            </c:numRef>
          </c:val>
        </c:ser>
        <c:dLbls>
          <c:showLegendKey val="0"/>
          <c:showVal val="0"/>
          <c:showCatName val="0"/>
          <c:showSerName val="0"/>
          <c:showPercent val="0"/>
          <c:showBubbleSize val="0"/>
        </c:dLbls>
        <c:gapWidth val="55"/>
        <c:gapDepth val="55"/>
        <c:shape val="box"/>
        <c:axId val="71542656"/>
        <c:axId val="71544192"/>
        <c:axId val="0"/>
      </c:bar3DChart>
      <c:catAx>
        <c:axId val="71542656"/>
        <c:scaling>
          <c:orientation val="minMax"/>
        </c:scaling>
        <c:delete val="0"/>
        <c:axPos val="l"/>
        <c:majorTickMark val="none"/>
        <c:minorTickMark val="none"/>
        <c:tickLblPos val="nextTo"/>
        <c:txPr>
          <a:bodyPr/>
          <a:lstStyle/>
          <a:p>
            <a:pPr>
              <a:defRPr sz="1600"/>
            </a:pPr>
            <a:endParaRPr lang="fr-FR"/>
          </a:p>
        </c:txPr>
        <c:crossAx val="71544192"/>
        <c:crosses val="autoZero"/>
        <c:auto val="1"/>
        <c:lblAlgn val="ctr"/>
        <c:lblOffset val="100"/>
        <c:noMultiLvlLbl val="0"/>
      </c:catAx>
      <c:valAx>
        <c:axId val="71544192"/>
        <c:scaling>
          <c:orientation val="minMax"/>
        </c:scaling>
        <c:delete val="0"/>
        <c:axPos val="b"/>
        <c:majorGridlines/>
        <c:numFmt formatCode="General" sourceLinked="1"/>
        <c:majorTickMark val="none"/>
        <c:minorTickMark val="none"/>
        <c:tickLblPos val="nextTo"/>
        <c:crossAx val="71542656"/>
        <c:crosses val="autoZero"/>
        <c:crossBetween val="between"/>
      </c:valAx>
    </c:plotArea>
    <c:plotVisOnly val="1"/>
    <c:dispBlanksAs val="gap"/>
    <c:showDLblsOverMax val="0"/>
  </c:chart>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2800" b="0" dirty="0">
                <a:latin typeface="+mj-lt"/>
              </a:rPr>
              <a:t>facteurs de complication</a:t>
            </a:r>
          </a:p>
        </c:rich>
      </c:tx>
      <c:layout/>
      <c:overlay val="0"/>
    </c:title>
    <c:autoTitleDeleted val="0"/>
    <c:view3D>
      <c:rotX val="15"/>
      <c:rotY val="0"/>
      <c:rAngAx val="0"/>
      <c:perspective val="30"/>
    </c:view3D>
    <c:floor>
      <c:thickness val="0"/>
    </c:floor>
    <c:sideWall>
      <c:thickness val="0"/>
    </c:sideWall>
    <c:backWall>
      <c:thickness val="0"/>
    </c:backWall>
    <c:plotArea>
      <c:layout/>
      <c:pie3DChart>
        <c:varyColors val="1"/>
        <c:ser>
          <c:idx val="0"/>
          <c:order val="0"/>
          <c:tx>
            <c:strRef>
              <c:f>Feuil1!$B$1</c:f>
              <c:strCache>
                <c:ptCount val="1"/>
                <c:pt idx="0">
                  <c:v>facteurs de complication</c:v>
                </c:pt>
              </c:strCache>
            </c:strRef>
          </c:tx>
          <c:explosion val="25"/>
          <c:dPt>
            <c:idx val="0"/>
            <c:bubble3D val="0"/>
            <c:spPr>
              <a:solidFill>
                <a:srgbClr val="C00000"/>
              </a:solidFill>
            </c:spPr>
          </c:dPt>
          <c:dPt>
            <c:idx val="1"/>
            <c:bubble3D val="0"/>
            <c:spPr>
              <a:solidFill>
                <a:srgbClr val="FFC000"/>
              </a:solidFill>
            </c:spPr>
          </c:dPt>
          <c:dPt>
            <c:idx val="2"/>
            <c:bubble3D val="0"/>
            <c:spPr>
              <a:solidFill>
                <a:srgbClr val="B80892"/>
              </a:solidFill>
            </c:spPr>
          </c:dPt>
          <c:dPt>
            <c:idx val="3"/>
            <c:bubble3D val="0"/>
            <c:spPr>
              <a:solidFill>
                <a:srgbClr val="7030A0"/>
              </a:solidFill>
            </c:spPr>
          </c:dPt>
          <c:cat>
            <c:strRef>
              <c:f>Feuil1!$A$2:$A$5</c:f>
              <c:strCache>
                <c:ptCount val="4"/>
                <c:pt idx="0">
                  <c:v>organisations différentes</c:v>
                </c:pt>
                <c:pt idx="1">
                  <c:v>modalités RH</c:v>
                </c:pt>
                <c:pt idx="2">
                  <c:v>calendrier, distances, nombre</c:v>
                </c:pt>
                <c:pt idx="3">
                  <c:v>systèmes d'information et de gestion </c:v>
                </c:pt>
              </c:strCache>
            </c:strRef>
          </c:cat>
          <c:val>
            <c:numRef>
              <c:f>Feuil1!$B$2:$B$5</c:f>
              <c:numCache>
                <c:formatCode>General</c:formatCode>
                <c:ptCount val="4"/>
                <c:pt idx="0">
                  <c:v>16</c:v>
                </c:pt>
                <c:pt idx="1">
                  <c:v>6</c:v>
                </c:pt>
                <c:pt idx="2">
                  <c:v>2</c:v>
                </c:pt>
                <c:pt idx="3">
                  <c:v>6</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Feuil1!$B$1</c:f>
              <c:strCache>
                <c:ptCount val="1"/>
                <c:pt idx="0">
                  <c:v>Série 1</c:v>
                </c:pt>
              </c:strCache>
            </c:strRef>
          </c:tx>
          <c:invertIfNegative val="0"/>
          <c:dPt>
            <c:idx val="0"/>
            <c:invertIfNegative val="0"/>
            <c:bubble3D val="0"/>
            <c:spPr>
              <a:solidFill>
                <a:srgbClr val="0070C0"/>
              </a:solidFill>
            </c:spPr>
          </c:dPt>
          <c:dPt>
            <c:idx val="1"/>
            <c:invertIfNegative val="0"/>
            <c:bubble3D val="0"/>
            <c:spPr>
              <a:solidFill>
                <a:srgbClr val="993300"/>
              </a:solidFill>
            </c:spPr>
          </c:dPt>
          <c:dPt>
            <c:idx val="2"/>
            <c:invertIfNegative val="0"/>
            <c:bubble3D val="0"/>
            <c:spPr>
              <a:solidFill>
                <a:schemeClr val="accent5"/>
              </a:solidFill>
            </c:spPr>
          </c:dPt>
          <c:cat>
            <c:strRef>
              <c:f>Feuil1!$A$2:$A$4</c:f>
              <c:strCache>
                <c:ptCount val="3"/>
                <c:pt idx="0">
                  <c:v>total  d'accord</c:v>
                </c:pt>
                <c:pt idx="1">
                  <c:v>pas d'accord</c:v>
                </c:pt>
                <c:pt idx="2">
                  <c:v>sans réponse </c:v>
                </c:pt>
              </c:strCache>
            </c:strRef>
          </c:cat>
          <c:val>
            <c:numRef>
              <c:f>Feuil1!$B$2:$B$4</c:f>
              <c:numCache>
                <c:formatCode>General</c:formatCode>
                <c:ptCount val="3"/>
                <c:pt idx="0">
                  <c:v>64</c:v>
                </c:pt>
                <c:pt idx="1">
                  <c:v>23</c:v>
                </c:pt>
                <c:pt idx="2">
                  <c:v>13</c:v>
                </c:pt>
              </c:numCache>
            </c:numRef>
          </c:val>
        </c:ser>
        <c:dLbls>
          <c:showLegendKey val="0"/>
          <c:showVal val="0"/>
          <c:showCatName val="0"/>
          <c:showSerName val="0"/>
          <c:showPercent val="0"/>
          <c:showBubbleSize val="0"/>
        </c:dLbls>
        <c:gapWidth val="150"/>
        <c:shape val="box"/>
        <c:axId val="94847360"/>
        <c:axId val="94848896"/>
        <c:axId val="0"/>
      </c:bar3DChart>
      <c:catAx>
        <c:axId val="94847360"/>
        <c:scaling>
          <c:orientation val="minMax"/>
        </c:scaling>
        <c:delete val="0"/>
        <c:axPos val="b"/>
        <c:majorTickMark val="out"/>
        <c:minorTickMark val="none"/>
        <c:tickLblPos val="nextTo"/>
        <c:crossAx val="94848896"/>
        <c:crosses val="autoZero"/>
        <c:auto val="1"/>
        <c:lblAlgn val="ctr"/>
        <c:lblOffset val="100"/>
        <c:noMultiLvlLbl val="0"/>
      </c:catAx>
      <c:valAx>
        <c:axId val="94848896"/>
        <c:scaling>
          <c:orientation val="minMax"/>
        </c:scaling>
        <c:delete val="0"/>
        <c:axPos val="l"/>
        <c:majorGridlines/>
        <c:numFmt formatCode="General" sourceLinked="1"/>
        <c:majorTickMark val="out"/>
        <c:minorTickMark val="none"/>
        <c:tickLblPos val="nextTo"/>
        <c:crossAx val="9484736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Feuil1!$B$1</c:f>
              <c:strCache>
                <c:ptCount val="1"/>
                <c:pt idx="0">
                  <c:v>total enquête</c:v>
                </c:pt>
              </c:strCache>
            </c:strRef>
          </c:tx>
          <c:invertIfNegative val="0"/>
          <c:dPt>
            <c:idx val="0"/>
            <c:invertIfNegative val="0"/>
            <c:bubble3D val="0"/>
            <c:spPr>
              <a:solidFill>
                <a:schemeClr val="accent1"/>
              </a:solidFill>
            </c:spPr>
          </c:dPt>
          <c:dPt>
            <c:idx val="1"/>
            <c:invertIfNegative val="0"/>
            <c:bubble3D val="0"/>
            <c:spPr>
              <a:solidFill>
                <a:srgbClr val="993300"/>
              </a:solidFill>
            </c:spPr>
          </c:dPt>
          <c:dPt>
            <c:idx val="2"/>
            <c:invertIfNegative val="0"/>
            <c:bubble3D val="0"/>
            <c:spPr>
              <a:solidFill>
                <a:schemeClr val="accent5"/>
              </a:solidFill>
            </c:spPr>
          </c:dPt>
          <c:cat>
            <c:strRef>
              <c:f>Feuil1!$A$2:$A$4</c:f>
              <c:strCache>
                <c:ptCount val="3"/>
                <c:pt idx="0">
                  <c:v>total  d'accord</c:v>
                </c:pt>
                <c:pt idx="1">
                  <c:v>pas d'accord </c:v>
                </c:pt>
                <c:pt idx="2">
                  <c:v>sans réponse</c:v>
                </c:pt>
              </c:strCache>
            </c:strRef>
          </c:cat>
          <c:val>
            <c:numRef>
              <c:f>Feuil1!$B$2:$B$4</c:f>
              <c:numCache>
                <c:formatCode>General</c:formatCode>
                <c:ptCount val="3"/>
                <c:pt idx="0">
                  <c:v>55</c:v>
                </c:pt>
                <c:pt idx="1">
                  <c:v>39</c:v>
                </c:pt>
                <c:pt idx="2">
                  <c:v>6</c:v>
                </c:pt>
              </c:numCache>
            </c:numRef>
          </c:val>
        </c:ser>
        <c:dLbls>
          <c:showLegendKey val="0"/>
          <c:showVal val="0"/>
          <c:showCatName val="0"/>
          <c:showSerName val="0"/>
          <c:showPercent val="0"/>
          <c:showBubbleSize val="0"/>
        </c:dLbls>
        <c:gapWidth val="150"/>
        <c:shape val="box"/>
        <c:axId val="94874240"/>
        <c:axId val="94876032"/>
        <c:axId val="0"/>
      </c:bar3DChart>
      <c:catAx>
        <c:axId val="94874240"/>
        <c:scaling>
          <c:orientation val="minMax"/>
        </c:scaling>
        <c:delete val="0"/>
        <c:axPos val="b"/>
        <c:majorTickMark val="out"/>
        <c:minorTickMark val="none"/>
        <c:tickLblPos val="nextTo"/>
        <c:crossAx val="94876032"/>
        <c:crosses val="autoZero"/>
        <c:auto val="1"/>
        <c:lblAlgn val="ctr"/>
        <c:lblOffset val="100"/>
        <c:noMultiLvlLbl val="0"/>
      </c:catAx>
      <c:valAx>
        <c:axId val="94876032"/>
        <c:scaling>
          <c:orientation val="minMax"/>
        </c:scaling>
        <c:delete val="0"/>
        <c:axPos val="l"/>
        <c:majorGridlines/>
        <c:numFmt formatCode="General" sourceLinked="1"/>
        <c:majorTickMark val="out"/>
        <c:minorTickMark val="none"/>
        <c:tickLblPos val="nextTo"/>
        <c:crossAx val="9487424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90"/>
      <c:rotY val="0"/>
      <c:rAngAx val="1"/>
    </c:view3D>
    <c:floor>
      <c:thickness val="0"/>
    </c:floor>
    <c:sideWall>
      <c:thickness val="0"/>
    </c:sideWall>
    <c:backWall>
      <c:thickness val="0"/>
    </c:backWall>
    <c:plotArea>
      <c:layout>
        <c:manualLayout>
          <c:layoutTarget val="inner"/>
          <c:xMode val="edge"/>
          <c:yMode val="edge"/>
          <c:x val="0.12907146895144483"/>
          <c:y val="6.9294189308602358E-2"/>
          <c:w val="0.56797010436148021"/>
          <c:h val="0.62915996904209082"/>
        </c:manualLayout>
      </c:layout>
      <c:bar3DChart>
        <c:barDir val="col"/>
        <c:grouping val="clustered"/>
        <c:varyColors val="0"/>
        <c:ser>
          <c:idx val="0"/>
          <c:order val="0"/>
          <c:tx>
            <c:strRef>
              <c:f>Feuil1!$B$1</c:f>
              <c:strCache>
                <c:ptCount val="1"/>
                <c:pt idx="0">
                  <c:v>total  d'accord</c:v>
                </c:pt>
              </c:strCache>
            </c:strRef>
          </c:tx>
          <c:invertIfNegative val="0"/>
          <c:cat>
            <c:strRef>
              <c:f>Feuil1!$A$2:$A$5</c:f>
              <c:strCache>
                <c:ptCount val="4"/>
                <c:pt idx="0">
                  <c:v>Enquête</c:v>
                </c:pt>
                <c:pt idx="1">
                  <c:v>collège &lt; 30</c:v>
                </c:pt>
                <c:pt idx="2">
                  <c:v>collège 30 à 60</c:v>
                </c:pt>
                <c:pt idx="3">
                  <c:v>collège &gt; 60</c:v>
                </c:pt>
              </c:strCache>
            </c:strRef>
          </c:cat>
          <c:val>
            <c:numRef>
              <c:f>Feuil1!$B$2:$B$5</c:f>
              <c:numCache>
                <c:formatCode>General</c:formatCode>
                <c:ptCount val="4"/>
                <c:pt idx="0">
                  <c:v>4.3</c:v>
                </c:pt>
                <c:pt idx="1">
                  <c:v>2.5</c:v>
                </c:pt>
                <c:pt idx="2">
                  <c:v>3.5</c:v>
                </c:pt>
                <c:pt idx="3">
                  <c:v>4.5</c:v>
                </c:pt>
              </c:numCache>
            </c:numRef>
          </c:val>
        </c:ser>
        <c:ser>
          <c:idx val="1"/>
          <c:order val="1"/>
          <c:tx>
            <c:strRef>
              <c:f>Feuil1!$C$1</c:f>
              <c:strCache>
                <c:ptCount val="1"/>
                <c:pt idx="0">
                  <c:v>pas d'accord</c:v>
                </c:pt>
              </c:strCache>
            </c:strRef>
          </c:tx>
          <c:spPr>
            <a:solidFill>
              <a:srgbClr val="C00000"/>
            </a:solidFill>
          </c:spPr>
          <c:invertIfNegative val="0"/>
          <c:cat>
            <c:strRef>
              <c:f>Feuil1!$A$2:$A$5</c:f>
              <c:strCache>
                <c:ptCount val="4"/>
                <c:pt idx="0">
                  <c:v>Enquête</c:v>
                </c:pt>
                <c:pt idx="1">
                  <c:v>collège &lt; 30</c:v>
                </c:pt>
                <c:pt idx="2">
                  <c:v>collège 30 à 60</c:v>
                </c:pt>
                <c:pt idx="3">
                  <c:v>collège &gt; 60</c:v>
                </c:pt>
              </c:strCache>
            </c:strRef>
          </c:cat>
          <c:val>
            <c:numRef>
              <c:f>Feuil1!$C$2:$C$5</c:f>
              <c:numCache>
                <c:formatCode>General</c:formatCode>
                <c:ptCount val="4"/>
                <c:pt idx="0">
                  <c:v>2.4</c:v>
                </c:pt>
                <c:pt idx="1">
                  <c:v>4.4000000000000004</c:v>
                </c:pt>
                <c:pt idx="2">
                  <c:v>1.8</c:v>
                </c:pt>
                <c:pt idx="3">
                  <c:v>2.8</c:v>
                </c:pt>
              </c:numCache>
            </c:numRef>
          </c:val>
        </c:ser>
        <c:ser>
          <c:idx val="2"/>
          <c:order val="2"/>
          <c:tx>
            <c:strRef>
              <c:f>Feuil1!$D$1</c:f>
              <c:strCache>
                <c:ptCount val="1"/>
                <c:pt idx="0">
                  <c:v>sans réponse</c:v>
                </c:pt>
              </c:strCache>
            </c:strRef>
          </c:tx>
          <c:spPr>
            <a:solidFill>
              <a:schemeClr val="accent5"/>
            </a:solidFill>
          </c:spPr>
          <c:invertIfNegative val="0"/>
          <c:cat>
            <c:strRef>
              <c:f>Feuil1!$A$2:$A$5</c:f>
              <c:strCache>
                <c:ptCount val="4"/>
                <c:pt idx="0">
                  <c:v>Enquête</c:v>
                </c:pt>
                <c:pt idx="1">
                  <c:v>collège &lt; 30</c:v>
                </c:pt>
                <c:pt idx="2">
                  <c:v>collège 30 à 60</c:v>
                </c:pt>
                <c:pt idx="3">
                  <c:v>collège &gt; 60</c:v>
                </c:pt>
              </c:strCache>
            </c:strRef>
          </c:cat>
          <c:val>
            <c:numRef>
              <c:f>Feuil1!$D$2:$D$5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cylinder"/>
        <c:axId val="93627136"/>
        <c:axId val="93628672"/>
        <c:axId val="0"/>
      </c:bar3DChart>
      <c:catAx>
        <c:axId val="93627136"/>
        <c:scaling>
          <c:orientation val="minMax"/>
        </c:scaling>
        <c:delete val="0"/>
        <c:axPos val="b"/>
        <c:majorTickMark val="out"/>
        <c:minorTickMark val="none"/>
        <c:tickLblPos val="nextTo"/>
        <c:txPr>
          <a:bodyPr/>
          <a:lstStyle/>
          <a:p>
            <a:pPr>
              <a:defRPr sz="1200"/>
            </a:pPr>
            <a:endParaRPr lang="fr-FR"/>
          </a:p>
        </c:txPr>
        <c:crossAx val="93628672"/>
        <c:crosses val="autoZero"/>
        <c:auto val="1"/>
        <c:lblAlgn val="ctr"/>
        <c:lblOffset val="100"/>
        <c:noMultiLvlLbl val="0"/>
      </c:catAx>
      <c:valAx>
        <c:axId val="93628672"/>
        <c:scaling>
          <c:orientation val="minMax"/>
        </c:scaling>
        <c:delete val="0"/>
        <c:axPos val="l"/>
        <c:majorGridlines/>
        <c:numFmt formatCode="General" sourceLinked="1"/>
        <c:majorTickMark val="out"/>
        <c:minorTickMark val="none"/>
        <c:tickLblPos val="nextTo"/>
        <c:crossAx val="93627136"/>
        <c:crosses val="autoZero"/>
        <c:crossBetween val="between"/>
      </c:valAx>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total  d'accord</c:v>
                </c:pt>
              </c:strCache>
            </c:strRef>
          </c:tx>
          <c:invertIfNegative val="0"/>
          <c:cat>
            <c:strRef>
              <c:f>Feuil1!$A$2:$A$5</c:f>
              <c:strCache>
                <c:ptCount val="4"/>
                <c:pt idx="0">
                  <c:v>Enquête</c:v>
                </c:pt>
                <c:pt idx="1">
                  <c:v>collège &lt; 30</c:v>
                </c:pt>
                <c:pt idx="2">
                  <c:v>collège 30 à 60</c:v>
                </c:pt>
                <c:pt idx="3">
                  <c:v>collège &gt; 60</c:v>
                </c:pt>
              </c:strCache>
            </c:strRef>
          </c:cat>
          <c:val>
            <c:numRef>
              <c:f>Feuil1!$B$2:$B$5</c:f>
              <c:numCache>
                <c:formatCode>General</c:formatCode>
                <c:ptCount val="4"/>
                <c:pt idx="0">
                  <c:v>4.3</c:v>
                </c:pt>
                <c:pt idx="1">
                  <c:v>2.5</c:v>
                </c:pt>
                <c:pt idx="2">
                  <c:v>3.5</c:v>
                </c:pt>
                <c:pt idx="3">
                  <c:v>4.5</c:v>
                </c:pt>
              </c:numCache>
            </c:numRef>
          </c:val>
        </c:ser>
        <c:ser>
          <c:idx val="1"/>
          <c:order val="1"/>
          <c:tx>
            <c:strRef>
              <c:f>Feuil1!$C$1</c:f>
              <c:strCache>
                <c:ptCount val="1"/>
                <c:pt idx="0">
                  <c:v>pas d'accord</c:v>
                </c:pt>
              </c:strCache>
            </c:strRef>
          </c:tx>
          <c:spPr>
            <a:solidFill>
              <a:srgbClr val="C00000"/>
            </a:solidFill>
          </c:spPr>
          <c:invertIfNegative val="0"/>
          <c:cat>
            <c:strRef>
              <c:f>Feuil1!$A$2:$A$5</c:f>
              <c:strCache>
                <c:ptCount val="4"/>
                <c:pt idx="0">
                  <c:v>Enquête</c:v>
                </c:pt>
                <c:pt idx="1">
                  <c:v>collège &lt; 30</c:v>
                </c:pt>
                <c:pt idx="2">
                  <c:v>collège 30 à 60</c:v>
                </c:pt>
                <c:pt idx="3">
                  <c:v>collège &gt; 60</c:v>
                </c:pt>
              </c:strCache>
            </c:strRef>
          </c:cat>
          <c:val>
            <c:numRef>
              <c:f>Feuil1!$C$2:$C$5</c:f>
              <c:numCache>
                <c:formatCode>General</c:formatCode>
                <c:ptCount val="4"/>
                <c:pt idx="0">
                  <c:v>2.4</c:v>
                </c:pt>
                <c:pt idx="1">
                  <c:v>4.4000000000000004</c:v>
                </c:pt>
                <c:pt idx="2">
                  <c:v>1.8</c:v>
                </c:pt>
                <c:pt idx="3">
                  <c:v>2.8</c:v>
                </c:pt>
              </c:numCache>
            </c:numRef>
          </c:val>
        </c:ser>
        <c:ser>
          <c:idx val="2"/>
          <c:order val="2"/>
          <c:tx>
            <c:strRef>
              <c:f>Feuil1!$D$1</c:f>
              <c:strCache>
                <c:ptCount val="1"/>
                <c:pt idx="0">
                  <c:v>sans réponse</c:v>
                </c:pt>
              </c:strCache>
            </c:strRef>
          </c:tx>
          <c:spPr>
            <a:solidFill>
              <a:schemeClr val="accent5"/>
            </a:solidFill>
          </c:spPr>
          <c:invertIfNegative val="0"/>
          <c:cat>
            <c:strRef>
              <c:f>Feuil1!$A$2:$A$5</c:f>
              <c:strCache>
                <c:ptCount val="4"/>
                <c:pt idx="0">
                  <c:v>Enquête</c:v>
                </c:pt>
                <c:pt idx="1">
                  <c:v>collège &lt; 30</c:v>
                </c:pt>
                <c:pt idx="2">
                  <c:v>collège 30 à 60</c:v>
                </c:pt>
                <c:pt idx="3">
                  <c:v>collège &gt; 60</c:v>
                </c:pt>
              </c:strCache>
            </c:strRef>
          </c:cat>
          <c:val>
            <c:numRef>
              <c:f>Feuil1!$D$2:$D$5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cylinder"/>
        <c:axId val="94932992"/>
        <c:axId val="94934528"/>
        <c:axId val="0"/>
      </c:bar3DChart>
      <c:catAx>
        <c:axId val="94932992"/>
        <c:scaling>
          <c:orientation val="minMax"/>
        </c:scaling>
        <c:delete val="0"/>
        <c:axPos val="b"/>
        <c:majorTickMark val="out"/>
        <c:minorTickMark val="none"/>
        <c:tickLblPos val="nextTo"/>
        <c:txPr>
          <a:bodyPr/>
          <a:lstStyle/>
          <a:p>
            <a:pPr>
              <a:defRPr sz="1200"/>
            </a:pPr>
            <a:endParaRPr lang="fr-FR"/>
          </a:p>
        </c:txPr>
        <c:crossAx val="94934528"/>
        <c:crosses val="autoZero"/>
        <c:auto val="1"/>
        <c:lblAlgn val="ctr"/>
        <c:lblOffset val="100"/>
        <c:noMultiLvlLbl val="0"/>
      </c:catAx>
      <c:valAx>
        <c:axId val="94934528"/>
        <c:scaling>
          <c:orientation val="minMax"/>
        </c:scaling>
        <c:delete val="0"/>
        <c:axPos val="l"/>
        <c:majorGridlines/>
        <c:numFmt formatCode="General" sourceLinked="1"/>
        <c:majorTickMark val="out"/>
        <c:minorTickMark val="none"/>
        <c:tickLblPos val="nextTo"/>
        <c:crossAx val="94932992"/>
        <c:crosses val="autoZero"/>
        <c:crossBetween val="between"/>
      </c:valAx>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Feuil1!$B$1</c:f>
              <c:strCache>
                <c:ptCount val="1"/>
                <c:pt idx="0">
                  <c:v>Série 1</c:v>
                </c:pt>
              </c:strCache>
            </c:strRef>
          </c:tx>
          <c:invertIfNegative val="0"/>
          <c:dPt>
            <c:idx val="1"/>
            <c:invertIfNegative val="0"/>
            <c:bubble3D val="0"/>
            <c:spPr>
              <a:solidFill>
                <a:srgbClr val="993300"/>
              </a:solidFill>
            </c:spPr>
          </c:dPt>
          <c:dPt>
            <c:idx val="2"/>
            <c:invertIfNegative val="0"/>
            <c:bubble3D val="0"/>
            <c:spPr>
              <a:solidFill>
                <a:schemeClr val="accent5"/>
              </a:solidFill>
            </c:spPr>
          </c:dPt>
          <c:cat>
            <c:strRef>
              <c:f>Feuil1!$A$2:$A$4</c:f>
              <c:strCache>
                <c:ptCount val="3"/>
                <c:pt idx="0">
                  <c:v>total d'accord</c:v>
                </c:pt>
                <c:pt idx="1">
                  <c:v>pas d'accord  </c:v>
                </c:pt>
                <c:pt idx="2">
                  <c:v>sans réponse</c:v>
                </c:pt>
              </c:strCache>
            </c:strRef>
          </c:cat>
          <c:val>
            <c:numRef>
              <c:f>Feuil1!$B$2:$B$4</c:f>
              <c:numCache>
                <c:formatCode>General</c:formatCode>
                <c:ptCount val="3"/>
                <c:pt idx="0">
                  <c:v>72</c:v>
                </c:pt>
                <c:pt idx="1">
                  <c:v>29</c:v>
                </c:pt>
                <c:pt idx="2">
                  <c:v>0</c:v>
                </c:pt>
              </c:numCache>
            </c:numRef>
          </c:val>
        </c:ser>
        <c:dLbls>
          <c:showLegendKey val="0"/>
          <c:showVal val="0"/>
          <c:showCatName val="0"/>
          <c:showSerName val="0"/>
          <c:showPercent val="0"/>
          <c:showBubbleSize val="0"/>
        </c:dLbls>
        <c:gapWidth val="150"/>
        <c:shape val="box"/>
        <c:axId val="95405568"/>
        <c:axId val="95407104"/>
        <c:axId val="0"/>
      </c:bar3DChart>
      <c:catAx>
        <c:axId val="95405568"/>
        <c:scaling>
          <c:orientation val="minMax"/>
        </c:scaling>
        <c:delete val="0"/>
        <c:axPos val="b"/>
        <c:majorTickMark val="out"/>
        <c:minorTickMark val="none"/>
        <c:tickLblPos val="nextTo"/>
        <c:crossAx val="95407104"/>
        <c:crosses val="autoZero"/>
        <c:auto val="1"/>
        <c:lblAlgn val="ctr"/>
        <c:lblOffset val="100"/>
        <c:noMultiLvlLbl val="0"/>
      </c:catAx>
      <c:valAx>
        <c:axId val="95407104"/>
        <c:scaling>
          <c:orientation val="minMax"/>
        </c:scaling>
        <c:delete val="0"/>
        <c:axPos val="l"/>
        <c:majorGridlines/>
        <c:numFmt formatCode="General" sourceLinked="1"/>
        <c:majorTickMark val="out"/>
        <c:minorTickMark val="none"/>
        <c:tickLblPos val="nextTo"/>
        <c:crossAx val="9540556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Feuil1!$B$1</c:f>
              <c:strCache>
                <c:ptCount val="1"/>
                <c:pt idx="0">
                  <c:v>Série 1</c:v>
                </c:pt>
              </c:strCache>
            </c:strRef>
          </c:tx>
          <c:invertIfNegative val="0"/>
          <c:dPt>
            <c:idx val="1"/>
            <c:invertIfNegative val="0"/>
            <c:bubble3D val="0"/>
            <c:spPr>
              <a:solidFill>
                <a:srgbClr val="993300"/>
              </a:solidFill>
            </c:spPr>
          </c:dPt>
          <c:dPt>
            <c:idx val="2"/>
            <c:invertIfNegative val="0"/>
            <c:bubble3D val="0"/>
            <c:spPr>
              <a:solidFill>
                <a:schemeClr val="accent5"/>
              </a:solidFill>
            </c:spPr>
          </c:dPt>
          <c:cat>
            <c:strRef>
              <c:f>Feuil1!$A$2:$A$4</c:f>
              <c:strCache>
                <c:ptCount val="3"/>
                <c:pt idx="0">
                  <c:v>total d'accord</c:v>
                </c:pt>
                <c:pt idx="1">
                  <c:v>pas d'accord /</c:v>
                </c:pt>
                <c:pt idx="2">
                  <c:v> sans réponse </c:v>
                </c:pt>
              </c:strCache>
            </c:strRef>
          </c:cat>
          <c:val>
            <c:numRef>
              <c:f>Feuil1!$B$2:$B$4</c:f>
              <c:numCache>
                <c:formatCode>General</c:formatCode>
                <c:ptCount val="3"/>
                <c:pt idx="0">
                  <c:v>94</c:v>
                </c:pt>
                <c:pt idx="1">
                  <c:v>6</c:v>
                </c:pt>
                <c:pt idx="2">
                  <c:v>0</c:v>
                </c:pt>
              </c:numCache>
            </c:numRef>
          </c:val>
        </c:ser>
        <c:dLbls>
          <c:showLegendKey val="0"/>
          <c:showVal val="0"/>
          <c:showCatName val="0"/>
          <c:showSerName val="0"/>
          <c:showPercent val="0"/>
          <c:showBubbleSize val="0"/>
        </c:dLbls>
        <c:gapWidth val="150"/>
        <c:shape val="box"/>
        <c:axId val="95108480"/>
        <c:axId val="95143040"/>
        <c:axId val="0"/>
      </c:bar3DChart>
      <c:catAx>
        <c:axId val="95108480"/>
        <c:scaling>
          <c:orientation val="minMax"/>
        </c:scaling>
        <c:delete val="0"/>
        <c:axPos val="b"/>
        <c:majorTickMark val="out"/>
        <c:minorTickMark val="none"/>
        <c:tickLblPos val="nextTo"/>
        <c:crossAx val="95143040"/>
        <c:crosses val="autoZero"/>
        <c:auto val="1"/>
        <c:lblAlgn val="ctr"/>
        <c:lblOffset val="100"/>
        <c:noMultiLvlLbl val="0"/>
      </c:catAx>
      <c:valAx>
        <c:axId val="95143040"/>
        <c:scaling>
          <c:orientation val="minMax"/>
        </c:scaling>
        <c:delete val="0"/>
        <c:axPos val="l"/>
        <c:majorGridlines/>
        <c:numFmt formatCode="General" sourceLinked="1"/>
        <c:majorTickMark val="out"/>
        <c:minorTickMark val="none"/>
        <c:tickLblPos val="nextTo"/>
        <c:crossAx val="9510848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Série 1</c:v>
                </c:pt>
              </c:strCache>
            </c:strRef>
          </c:tx>
          <c:invertIfNegative val="0"/>
          <c:dPt>
            <c:idx val="1"/>
            <c:invertIfNegative val="0"/>
            <c:bubble3D val="0"/>
            <c:spPr>
              <a:solidFill>
                <a:schemeClr val="accent2"/>
              </a:solidFill>
            </c:spPr>
          </c:dPt>
          <c:dPt>
            <c:idx val="2"/>
            <c:invertIfNegative val="0"/>
            <c:bubble3D val="0"/>
            <c:spPr>
              <a:solidFill>
                <a:srgbClr val="FFC000"/>
              </a:solidFill>
            </c:spPr>
          </c:dPt>
          <c:dPt>
            <c:idx val="3"/>
            <c:invertIfNegative val="0"/>
            <c:bubble3D val="0"/>
            <c:spPr>
              <a:solidFill>
                <a:srgbClr val="FF0000"/>
              </a:solidFill>
            </c:spPr>
          </c:dPt>
          <c:dPt>
            <c:idx val="4"/>
            <c:invertIfNegative val="0"/>
            <c:bubble3D val="0"/>
            <c:spPr>
              <a:solidFill>
                <a:srgbClr val="C00000"/>
              </a:solidFill>
            </c:spPr>
          </c:dPt>
          <c:cat>
            <c:strRef>
              <c:f>Feuil1!$A$2:$A$6</c:f>
              <c:strCache>
                <c:ptCount val="5"/>
                <c:pt idx="0">
                  <c:v>toujours</c:v>
                </c:pt>
                <c:pt idx="1">
                  <c:v>souvent</c:v>
                </c:pt>
                <c:pt idx="2">
                  <c:v>parfois</c:v>
                </c:pt>
                <c:pt idx="3">
                  <c:v>rarement</c:v>
                </c:pt>
                <c:pt idx="4">
                  <c:v>jamais</c:v>
                </c:pt>
              </c:strCache>
            </c:strRef>
          </c:cat>
          <c:val>
            <c:numRef>
              <c:f>Feuil1!$B$2:$B$6</c:f>
              <c:numCache>
                <c:formatCode>General</c:formatCode>
                <c:ptCount val="5"/>
                <c:pt idx="0">
                  <c:v>29</c:v>
                </c:pt>
                <c:pt idx="1">
                  <c:v>30</c:v>
                </c:pt>
                <c:pt idx="2">
                  <c:v>30</c:v>
                </c:pt>
                <c:pt idx="3">
                  <c:v>9</c:v>
                </c:pt>
                <c:pt idx="4">
                  <c:v>2</c:v>
                </c:pt>
              </c:numCache>
            </c:numRef>
          </c:val>
        </c:ser>
        <c:dLbls>
          <c:showLegendKey val="0"/>
          <c:showVal val="0"/>
          <c:showCatName val="0"/>
          <c:showSerName val="0"/>
          <c:showPercent val="0"/>
          <c:showBubbleSize val="0"/>
        </c:dLbls>
        <c:gapWidth val="150"/>
        <c:shape val="cylinder"/>
        <c:axId val="95293824"/>
        <c:axId val="95295360"/>
        <c:axId val="0"/>
      </c:bar3DChart>
      <c:catAx>
        <c:axId val="95293824"/>
        <c:scaling>
          <c:orientation val="minMax"/>
        </c:scaling>
        <c:delete val="0"/>
        <c:axPos val="b"/>
        <c:majorTickMark val="out"/>
        <c:minorTickMark val="none"/>
        <c:tickLblPos val="nextTo"/>
        <c:crossAx val="95295360"/>
        <c:crosses val="autoZero"/>
        <c:auto val="1"/>
        <c:lblAlgn val="ctr"/>
        <c:lblOffset val="100"/>
        <c:noMultiLvlLbl val="0"/>
      </c:catAx>
      <c:valAx>
        <c:axId val="95295360"/>
        <c:scaling>
          <c:orientation val="minMax"/>
        </c:scaling>
        <c:delete val="0"/>
        <c:axPos val="l"/>
        <c:majorGridlines/>
        <c:numFmt formatCode="General" sourceLinked="1"/>
        <c:majorTickMark val="out"/>
        <c:minorTickMark val="none"/>
        <c:tickLblPos val="nextTo"/>
        <c:crossAx val="9529382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Série 1</c:v>
                </c:pt>
              </c:strCache>
            </c:strRef>
          </c:tx>
          <c:invertIfNegative val="0"/>
          <c:dPt>
            <c:idx val="1"/>
            <c:invertIfNegative val="0"/>
            <c:bubble3D val="0"/>
            <c:spPr>
              <a:solidFill>
                <a:schemeClr val="accent2"/>
              </a:solidFill>
            </c:spPr>
          </c:dPt>
          <c:dPt>
            <c:idx val="2"/>
            <c:invertIfNegative val="0"/>
            <c:bubble3D val="0"/>
            <c:spPr>
              <a:solidFill>
                <a:srgbClr val="FFC000"/>
              </a:solidFill>
            </c:spPr>
          </c:dPt>
          <c:dPt>
            <c:idx val="3"/>
            <c:invertIfNegative val="0"/>
            <c:bubble3D val="0"/>
            <c:spPr>
              <a:solidFill>
                <a:srgbClr val="FF0000"/>
              </a:solidFill>
            </c:spPr>
          </c:dPt>
          <c:dPt>
            <c:idx val="4"/>
            <c:invertIfNegative val="0"/>
            <c:bubble3D val="0"/>
            <c:spPr>
              <a:solidFill>
                <a:srgbClr val="993300"/>
              </a:solidFill>
            </c:spPr>
          </c:dPt>
          <c:cat>
            <c:strRef>
              <c:f>Feuil1!$A$2:$A$6</c:f>
              <c:strCache>
                <c:ptCount val="5"/>
                <c:pt idx="0">
                  <c:v>toujours</c:v>
                </c:pt>
                <c:pt idx="1">
                  <c:v>souvent</c:v>
                </c:pt>
                <c:pt idx="2">
                  <c:v>parfois</c:v>
                </c:pt>
                <c:pt idx="3">
                  <c:v>rarement</c:v>
                </c:pt>
                <c:pt idx="4">
                  <c:v>jamais</c:v>
                </c:pt>
              </c:strCache>
            </c:strRef>
          </c:cat>
          <c:val>
            <c:numRef>
              <c:f>Feuil1!$B$2:$B$6</c:f>
              <c:numCache>
                <c:formatCode>General</c:formatCode>
                <c:ptCount val="5"/>
                <c:pt idx="0">
                  <c:v>44</c:v>
                </c:pt>
                <c:pt idx="1">
                  <c:v>20</c:v>
                </c:pt>
                <c:pt idx="2">
                  <c:v>23</c:v>
                </c:pt>
                <c:pt idx="3">
                  <c:v>8</c:v>
                </c:pt>
                <c:pt idx="4">
                  <c:v>5</c:v>
                </c:pt>
              </c:numCache>
            </c:numRef>
          </c:val>
        </c:ser>
        <c:dLbls>
          <c:showLegendKey val="0"/>
          <c:showVal val="0"/>
          <c:showCatName val="0"/>
          <c:showSerName val="0"/>
          <c:showPercent val="0"/>
          <c:showBubbleSize val="0"/>
        </c:dLbls>
        <c:gapWidth val="150"/>
        <c:shape val="cylinder"/>
        <c:axId val="95316992"/>
        <c:axId val="95326976"/>
        <c:axId val="0"/>
      </c:bar3DChart>
      <c:catAx>
        <c:axId val="95316992"/>
        <c:scaling>
          <c:orientation val="minMax"/>
        </c:scaling>
        <c:delete val="0"/>
        <c:axPos val="b"/>
        <c:majorTickMark val="out"/>
        <c:minorTickMark val="none"/>
        <c:tickLblPos val="nextTo"/>
        <c:crossAx val="95326976"/>
        <c:crosses val="autoZero"/>
        <c:auto val="1"/>
        <c:lblAlgn val="ctr"/>
        <c:lblOffset val="100"/>
        <c:noMultiLvlLbl val="0"/>
      </c:catAx>
      <c:valAx>
        <c:axId val="95326976"/>
        <c:scaling>
          <c:orientation val="minMax"/>
        </c:scaling>
        <c:delete val="0"/>
        <c:axPos val="l"/>
        <c:majorGridlines/>
        <c:numFmt formatCode="General" sourceLinked="1"/>
        <c:majorTickMark val="out"/>
        <c:minorTickMark val="none"/>
        <c:tickLblPos val="nextTo"/>
        <c:crossAx val="95316992"/>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percentStacked"/>
        <c:varyColors val="0"/>
        <c:ser>
          <c:idx val="0"/>
          <c:order val="0"/>
          <c:tx>
            <c:strRef>
              <c:f>Feuil1!$B$1</c:f>
              <c:strCache>
                <c:ptCount val="1"/>
                <c:pt idx="0">
                  <c:v>total  d'accord</c:v>
                </c:pt>
              </c:strCache>
            </c:strRef>
          </c:tx>
          <c:invertIfNegative val="0"/>
          <c:cat>
            <c:strRef>
              <c:f>Feuil1!$A$2:$A$5</c:f>
              <c:strCache>
                <c:ptCount val="4"/>
                <c:pt idx="0">
                  <c:v>enquête</c:v>
                </c:pt>
                <c:pt idx="1">
                  <c:v>stagiaires</c:v>
                </c:pt>
                <c:pt idx="2">
                  <c:v>expérimenté</c:v>
                </c:pt>
                <c:pt idx="3">
                  <c:v>multiacad</c:v>
                </c:pt>
              </c:strCache>
            </c:strRef>
          </c:cat>
          <c:val>
            <c:numRef>
              <c:f>Feuil1!$B$2:$B$5</c:f>
              <c:numCache>
                <c:formatCode>General</c:formatCode>
                <c:ptCount val="4"/>
                <c:pt idx="0">
                  <c:v>38</c:v>
                </c:pt>
                <c:pt idx="1">
                  <c:v>1</c:v>
                </c:pt>
                <c:pt idx="2">
                  <c:v>77.77</c:v>
                </c:pt>
                <c:pt idx="3">
                  <c:v>30.7</c:v>
                </c:pt>
              </c:numCache>
            </c:numRef>
          </c:val>
        </c:ser>
        <c:ser>
          <c:idx val="1"/>
          <c:order val="1"/>
          <c:tx>
            <c:strRef>
              <c:f>Feuil1!$C$1</c:f>
              <c:strCache>
                <c:ptCount val="1"/>
                <c:pt idx="0">
                  <c:v>pas d'accord</c:v>
                </c:pt>
              </c:strCache>
            </c:strRef>
          </c:tx>
          <c:spPr>
            <a:solidFill>
              <a:srgbClr val="993300"/>
            </a:solidFill>
          </c:spPr>
          <c:invertIfNegative val="0"/>
          <c:cat>
            <c:strRef>
              <c:f>Feuil1!$A$2:$A$5</c:f>
              <c:strCache>
                <c:ptCount val="4"/>
                <c:pt idx="0">
                  <c:v>enquête</c:v>
                </c:pt>
                <c:pt idx="1">
                  <c:v>stagiaires</c:v>
                </c:pt>
                <c:pt idx="2">
                  <c:v>expérimenté</c:v>
                </c:pt>
                <c:pt idx="3">
                  <c:v>multiacad</c:v>
                </c:pt>
              </c:strCache>
            </c:strRef>
          </c:cat>
          <c:val>
            <c:numRef>
              <c:f>Feuil1!$C$2:$C$5</c:f>
              <c:numCache>
                <c:formatCode>General</c:formatCode>
                <c:ptCount val="4"/>
                <c:pt idx="0">
                  <c:v>35</c:v>
                </c:pt>
                <c:pt idx="1">
                  <c:v>2</c:v>
                </c:pt>
                <c:pt idx="2">
                  <c:v>22.22</c:v>
                </c:pt>
                <c:pt idx="3">
                  <c:v>53.8</c:v>
                </c:pt>
              </c:numCache>
            </c:numRef>
          </c:val>
        </c:ser>
        <c:ser>
          <c:idx val="2"/>
          <c:order val="2"/>
          <c:tx>
            <c:strRef>
              <c:f>Feuil1!$D$1</c:f>
              <c:strCache>
                <c:ptCount val="1"/>
                <c:pt idx="0">
                  <c:v>sans réponse</c:v>
                </c:pt>
              </c:strCache>
            </c:strRef>
          </c:tx>
          <c:spPr>
            <a:solidFill>
              <a:schemeClr val="accent5"/>
            </a:solidFill>
          </c:spPr>
          <c:invertIfNegative val="0"/>
          <c:cat>
            <c:strRef>
              <c:f>Feuil1!$A$2:$A$5</c:f>
              <c:strCache>
                <c:ptCount val="4"/>
                <c:pt idx="0">
                  <c:v>enquête</c:v>
                </c:pt>
                <c:pt idx="1">
                  <c:v>stagiaires</c:v>
                </c:pt>
                <c:pt idx="2">
                  <c:v>expérimenté</c:v>
                </c:pt>
                <c:pt idx="3">
                  <c:v>multiacad</c:v>
                </c:pt>
              </c:strCache>
            </c:strRef>
          </c:cat>
          <c:val>
            <c:numRef>
              <c:f>Feuil1!$D$2:$D$5</c:f>
              <c:numCache>
                <c:formatCode>General</c:formatCode>
                <c:ptCount val="4"/>
                <c:pt idx="0">
                  <c:v>28</c:v>
                </c:pt>
                <c:pt idx="1">
                  <c:v>9</c:v>
                </c:pt>
                <c:pt idx="2">
                  <c:v>0</c:v>
                </c:pt>
                <c:pt idx="3">
                  <c:v>15.3</c:v>
                </c:pt>
              </c:numCache>
            </c:numRef>
          </c:val>
        </c:ser>
        <c:dLbls>
          <c:showLegendKey val="0"/>
          <c:showVal val="0"/>
          <c:showCatName val="0"/>
          <c:showSerName val="0"/>
          <c:showPercent val="0"/>
          <c:showBubbleSize val="0"/>
        </c:dLbls>
        <c:gapWidth val="150"/>
        <c:shape val="cylinder"/>
        <c:axId val="95277824"/>
        <c:axId val="95279360"/>
        <c:axId val="0"/>
      </c:bar3DChart>
      <c:catAx>
        <c:axId val="95277824"/>
        <c:scaling>
          <c:orientation val="minMax"/>
        </c:scaling>
        <c:delete val="0"/>
        <c:axPos val="b"/>
        <c:majorTickMark val="out"/>
        <c:minorTickMark val="none"/>
        <c:tickLblPos val="nextTo"/>
        <c:txPr>
          <a:bodyPr rot="-2700000"/>
          <a:lstStyle/>
          <a:p>
            <a:pPr>
              <a:defRPr sz="1200" b="1"/>
            </a:pPr>
            <a:endParaRPr lang="fr-FR"/>
          </a:p>
        </c:txPr>
        <c:crossAx val="95279360"/>
        <c:crosses val="autoZero"/>
        <c:auto val="1"/>
        <c:lblAlgn val="ctr"/>
        <c:lblOffset val="100"/>
        <c:noMultiLvlLbl val="0"/>
      </c:catAx>
      <c:valAx>
        <c:axId val="95279360"/>
        <c:scaling>
          <c:orientation val="minMax"/>
        </c:scaling>
        <c:delete val="0"/>
        <c:axPos val="l"/>
        <c:majorGridlines/>
        <c:numFmt formatCode="0%" sourceLinked="1"/>
        <c:majorTickMark val="out"/>
        <c:minorTickMark val="none"/>
        <c:tickLblPos val="nextTo"/>
        <c:crossAx val="95277824"/>
        <c:crosses val="autoZero"/>
        <c:crossBetween val="between"/>
      </c:valAx>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a:pPr>
            <a:r>
              <a:rPr lang="fr-FR" sz="1800" b="1" i="0" u="none" strike="noStrike" baseline="0" dirty="0" smtClean="0">
                <a:effectLst/>
              </a:rPr>
              <a:t>1.2.2 La </a:t>
            </a:r>
            <a:r>
              <a:rPr lang="fr-FR" sz="1800" b="1" i="0" u="none" strike="noStrike" baseline="0" dirty="0">
                <a:effectLst/>
              </a:rPr>
              <a:t>taille de votre collège</a:t>
            </a:r>
            <a:r>
              <a:rPr lang="fr-FR" sz="1800" b="1" i="0" u="none" strike="noStrike" baseline="0" dirty="0"/>
              <a:t> </a:t>
            </a:r>
            <a:endParaRPr lang="fr-FR" b="1" dirty="0"/>
          </a:p>
        </c:rich>
      </c:tx>
      <c:overlay val="0"/>
    </c:title>
    <c:autoTitleDeleted val="0"/>
    <c:plotArea>
      <c:layout/>
      <c:barChart>
        <c:barDir val="bar"/>
        <c:grouping val="stacked"/>
        <c:varyColors val="0"/>
        <c:ser>
          <c:idx val="0"/>
          <c:order val="0"/>
          <c:invertIfNegative val="0"/>
          <c:dPt>
            <c:idx val="0"/>
            <c:invertIfNegative val="0"/>
            <c:bubble3D val="0"/>
            <c:spPr>
              <a:solidFill>
                <a:srgbClr val="00B050"/>
              </a:solidFill>
            </c:spPr>
          </c:dPt>
          <c:dPt>
            <c:idx val="1"/>
            <c:invertIfNegative val="0"/>
            <c:bubble3D val="0"/>
            <c:spPr>
              <a:solidFill>
                <a:schemeClr val="tx2"/>
              </a:solidFill>
            </c:spPr>
          </c:dPt>
          <c:dPt>
            <c:idx val="2"/>
            <c:invertIfNegative val="0"/>
            <c:bubble3D val="0"/>
            <c:spPr>
              <a:solidFill>
                <a:srgbClr val="C00000"/>
              </a:solidFill>
            </c:spPr>
          </c:dPt>
          <c:cat>
            <c:strRef>
              <c:f>RPS!$A$118:$A$120</c:f>
              <c:strCache>
                <c:ptCount val="3"/>
                <c:pt idx="0">
                  <c:v>  moins de 30 collègues IA-IPRdétaché, LA)</c:v>
                </c:pt>
                <c:pt idx="1">
                  <c:v>entre 30 à 60 IA-IPR</c:v>
                </c:pt>
                <c:pt idx="2">
                  <c:v> + de 60 IA-IPR</c:v>
                </c:pt>
              </c:strCache>
            </c:strRef>
          </c:cat>
          <c:val>
            <c:numRef>
              <c:f>RPS!$B$118:$B$120</c:f>
              <c:numCache>
                <c:formatCode>General</c:formatCode>
                <c:ptCount val="3"/>
                <c:pt idx="0">
                  <c:v>28</c:v>
                </c:pt>
                <c:pt idx="1">
                  <c:v>54</c:v>
                </c:pt>
                <c:pt idx="2">
                  <c:v>18</c:v>
                </c:pt>
              </c:numCache>
            </c:numRef>
          </c:val>
        </c:ser>
        <c:dLbls>
          <c:showLegendKey val="0"/>
          <c:showVal val="0"/>
          <c:showCatName val="0"/>
          <c:showSerName val="0"/>
          <c:showPercent val="0"/>
          <c:showBubbleSize val="0"/>
        </c:dLbls>
        <c:gapWidth val="75"/>
        <c:overlap val="100"/>
        <c:axId val="79786368"/>
        <c:axId val="79787904"/>
      </c:barChart>
      <c:catAx>
        <c:axId val="79786368"/>
        <c:scaling>
          <c:orientation val="minMax"/>
        </c:scaling>
        <c:delete val="0"/>
        <c:axPos val="l"/>
        <c:majorTickMark val="none"/>
        <c:minorTickMark val="none"/>
        <c:tickLblPos val="nextTo"/>
        <c:txPr>
          <a:bodyPr/>
          <a:lstStyle/>
          <a:p>
            <a:pPr>
              <a:defRPr sz="1600" b="1"/>
            </a:pPr>
            <a:endParaRPr lang="fr-FR"/>
          </a:p>
        </c:txPr>
        <c:crossAx val="79787904"/>
        <c:crosses val="autoZero"/>
        <c:auto val="1"/>
        <c:lblAlgn val="ctr"/>
        <c:lblOffset val="100"/>
        <c:noMultiLvlLbl val="0"/>
      </c:catAx>
      <c:valAx>
        <c:axId val="79787904"/>
        <c:scaling>
          <c:orientation val="minMax"/>
        </c:scaling>
        <c:delete val="0"/>
        <c:axPos val="b"/>
        <c:majorGridlines/>
        <c:numFmt formatCode="General" sourceLinked="1"/>
        <c:majorTickMark val="none"/>
        <c:minorTickMark val="none"/>
        <c:tickLblPos val="nextTo"/>
        <c:spPr>
          <a:ln w="9525">
            <a:noFill/>
          </a:ln>
        </c:spPr>
        <c:crossAx val="79786368"/>
        <c:crosses val="autoZero"/>
        <c:crossBetween val="between"/>
      </c:valAx>
    </c:plotArea>
    <c:plotVisOnly val="1"/>
    <c:dispBlanksAs val="gap"/>
    <c:showDLblsOverMax val="0"/>
  </c:chart>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60"/>
      <c:rAngAx val="1"/>
    </c:view3D>
    <c:floor>
      <c:thickness val="0"/>
    </c:floor>
    <c:sideWall>
      <c:thickness val="0"/>
    </c:sideWall>
    <c:backWall>
      <c:thickness val="0"/>
    </c:backWall>
    <c:plotArea>
      <c:layout/>
      <c:bar3DChart>
        <c:barDir val="col"/>
        <c:grouping val="percentStacked"/>
        <c:varyColors val="0"/>
        <c:ser>
          <c:idx val="0"/>
          <c:order val="0"/>
          <c:tx>
            <c:strRef>
              <c:f>Feuil1!$B$1</c:f>
              <c:strCache>
                <c:ptCount val="1"/>
                <c:pt idx="0">
                  <c:v>total  d'accord</c:v>
                </c:pt>
              </c:strCache>
            </c:strRef>
          </c:tx>
          <c:invertIfNegative val="0"/>
          <c:cat>
            <c:strRef>
              <c:f>Feuil1!$A$2:$A$7</c:f>
              <c:strCache>
                <c:ptCount val="6"/>
                <c:pt idx="0">
                  <c:v>enquête</c:v>
                </c:pt>
                <c:pt idx="1">
                  <c:v>stagiaires</c:v>
                </c:pt>
                <c:pt idx="2">
                  <c:v>expérimenté</c:v>
                </c:pt>
                <c:pt idx="3">
                  <c:v>multiacad</c:v>
                </c:pt>
                <c:pt idx="4">
                  <c:v>femme</c:v>
                </c:pt>
                <c:pt idx="5">
                  <c:v>homme</c:v>
                </c:pt>
              </c:strCache>
            </c:strRef>
          </c:cat>
          <c:val>
            <c:numRef>
              <c:f>Feuil1!$B$2:$B$7</c:f>
              <c:numCache>
                <c:formatCode>General</c:formatCode>
                <c:ptCount val="6"/>
                <c:pt idx="0">
                  <c:v>38</c:v>
                </c:pt>
                <c:pt idx="1">
                  <c:v>1</c:v>
                </c:pt>
                <c:pt idx="2">
                  <c:v>77.77</c:v>
                </c:pt>
                <c:pt idx="3">
                  <c:v>30.7</c:v>
                </c:pt>
                <c:pt idx="4">
                  <c:v>73.17</c:v>
                </c:pt>
                <c:pt idx="5">
                  <c:v>53.6</c:v>
                </c:pt>
              </c:numCache>
            </c:numRef>
          </c:val>
        </c:ser>
        <c:ser>
          <c:idx val="1"/>
          <c:order val="1"/>
          <c:tx>
            <c:strRef>
              <c:f>Feuil1!$C$1</c:f>
              <c:strCache>
                <c:ptCount val="1"/>
                <c:pt idx="0">
                  <c:v>pas d'accord</c:v>
                </c:pt>
              </c:strCache>
            </c:strRef>
          </c:tx>
          <c:spPr>
            <a:solidFill>
              <a:srgbClr val="993300"/>
            </a:solidFill>
          </c:spPr>
          <c:invertIfNegative val="0"/>
          <c:cat>
            <c:strRef>
              <c:f>Feuil1!$A$2:$A$7</c:f>
              <c:strCache>
                <c:ptCount val="6"/>
                <c:pt idx="0">
                  <c:v>enquête</c:v>
                </c:pt>
                <c:pt idx="1">
                  <c:v>stagiaires</c:v>
                </c:pt>
                <c:pt idx="2">
                  <c:v>expérimenté</c:v>
                </c:pt>
                <c:pt idx="3">
                  <c:v>multiacad</c:v>
                </c:pt>
                <c:pt idx="4">
                  <c:v>femme</c:v>
                </c:pt>
                <c:pt idx="5">
                  <c:v>homme</c:v>
                </c:pt>
              </c:strCache>
            </c:strRef>
          </c:cat>
          <c:val>
            <c:numRef>
              <c:f>Feuil1!$C$2:$C$7</c:f>
              <c:numCache>
                <c:formatCode>General</c:formatCode>
                <c:ptCount val="6"/>
                <c:pt idx="0">
                  <c:v>35</c:v>
                </c:pt>
                <c:pt idx="1">
                  <c:v>2</c:v>
                </c:pt>
                <c:pt idx="2">
                  <c:v>22.22</c:v>
                </c:pt>
                <c:pt idx="3">
                  <c:v>53.8</c:v>
                </c:pt>
                <c:pt idx="4">
                  <c:v>23.17</c:v>
                </c:pt>
                <c:pt idx="5">
                  <c:v>44.8</c:v>
                </c:pt>
              </c:numCache>
            </c:numRef>
          </c:val>
        </c:ser>
        <c:ser>
          <c:idx val="2"/>
          <c:order val="2"/>
          <c:tx>
            <c:strRef>
              <c:f>Feuil1!$D$1</c:f>
              <c:strCache>
                <c:ptCount val="1"/>
                <c:pt idx="0">
                  <c:v>sans réponse</c:v>
                </c:pt>
              </c:strCache>
            </c:strRef>
          </c:tx>
          <c:spPr>
            <a:solidFill>
              <a:schemeClr val="accent5"/>
            </a:solidFill>
          </c:spPr>
          <c:invertIfNegative val="0"/>
          <c:cat>
            <c:strRef>
              <c:f>Feuil1!$A$2:$A$7</c:f>
              <c:strCache>
                <c:ptCount val="6"/>
                <c:pt idx="0">
                  <c:v>enquête</c:v>
                </c:pt>
                <c:pt idx="1">
                  <c:v>stagiaires</c:v>
                </c:pt>
                <c:pt idx="2">
                  <c:v>expérimenté</c:v>
                </c:pt>
                <c:pt idx="3">
                  <c:v>multiacad</c:v>
                </c:pt>
                <c:pt idx="4">
                  <c:v>femme</c:v>
                </c:pt>
                <c:pt idx="5">
                  <c:v>homme</c:v>
                </c:pt>
              </c:strCache>
            </c:strRef>
          </c:cat>
          <c:val>
            <c:numRef>
              <c:f>Feuil1!$D$2:$D$7</c:f>
              <c:numCache>
                <c:formatCode>General</c:formatCode>
                <c:ptCount val="6"/>
                <c:pt idx="0">
                  <c:v>28</c:v>
                </c:pt>
                <c:pt idx="1">
                  <c:v>9</c:v>
                </c:pt>
                <c:pt idx="2">
                  <c:v>0</c:v>
                </c:pt>
                <c:pt idx="3">
                  <c:v>15.3</c:v>
                </c:pt>
                <c:pt idx="4">
                  <c:v>3.5</c:v>
                </c:pt>
                <c:pt idx="5">
                  <c:v>1.6</c:v>
                </c:pt>
              </c:numCache>
            </c:numRef>
          </c:val>
        </c:ser>
        <c:dLbls>
          <c:showLegendKey val="0"/>
          <c:showVal val="0"/>
          <c:showCatName val="0"/>
          <c:showSerName val="0"/>
          <c:showPercent val="0"/>
          <c:showBubbleSize val="0"/>
        </c:dLbls>
        <c:gapWidth val="150"/>
        <c:shape val="cylinder"/>
        <c:axId val="110444544"/>
        <c:axId val="110446080"/>
        <c:axId val="0"/>
      </c:bar3DChart>
      <c:catAx>
        <c:axId val="110444544"/>
        <c:scaling>
          <c:orientation val="minMax"/>
        </c:scaling>
        <c:delete val="0"/>
        <c:axPos val="b"/>
        <c:majorTickMark val="out"/>
        <c:minorTickMark val="none"/>
        <c:tickLblPos val="nextTo"/>
        <c:txPr>
          <a:bodyPr rot="-2700000"/>
          <a:lstStyle/>
          <a:p>
            <a:pPr>
              <a:defRPr sz="1200" b="1"/>
            </a:pPr>
            <a:endParaRPr lang="fr-FR"/>
          </a:p>
        </c:txPr>
        <c:crossAx val="110446080"/>
        <c:crosses val="autoZero"/>
        <c:auto val="1"/>
        <c:lblAlgn val="ctr"/>
        <c:lblOffset val="100"/>
        <c:noMultiLvlLbl val="0"/>
      </c:catAx>
      <c:valAx>
        <c:axId val="110446080"/>
        <c:scaling>
          <c:orientation val="minMax"/>
        </c:scaling>
        <c:delete val="0"/>
        <c:axPos val="l"/>
        <c:majorGridlines/>
        <c:numFmt formatCode="0%" sourceLinked="1"/>
        <c:majorTickMark val="out"/>
        <c:minorTickMark val="none"/>
        <c:tickLblPos val="nextTo"/>
        <c:crossAx val="110444544"/>
        <c:crosses val="autoZero"/>
        <c:crossBetween val="between"/>
      </c:valAx>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invertIfNegative val="0"/>
          <c:dPt>
            <c:idx val="0"/>
            <c:invertIfNegative val="0"/>
            <c:bubble3D val="0"/>
            <c:spPr>
              <a:solidFill>
                <a:schemeClr val="accent1"/>
              </a:solidFill>
            </c:spPr>
          </c:dPt>
          <c:dPt>
            <c:idx val="1"/>
            <c:invertIfNegative val="0"/>
            <c:bubble3D val="0"/>
            <c:spPr>
              <a:solidFill>
                <a:schemeClr val="accent2"/>
              </a:solidFill>
            </c:spPr>
          </c:dPt>
          <c:dPt>
            <c:idx val="2"/>
            <c:invertIfNegative val="0"/>
            <c:bubble3D val="0"/>
            <c:spPr>
              <a:solidFill>
                <a:srgbClr val="FFC000"/>
              </a:solidFill>
            </c:spPr>
          </c:dPt>
          <c:dPt>
            <c:idx val="3"/>
            <c:invertIfNegative val="0"/>
            <c:bubble3D val="0"/>
            <c:spPr>
              <a:solidFill>
                <a:srgbClr val="FF0000"/>
              </a:solidFill>
            </c:spPr>
          </c:dPt>
          <c:dPt>
            <c:idx val="4"/>
            <c:invertIfNegative val="0"/>
            <c:bubble3D val="0"/>
            <c:spPr>
              <a:solidFill>
                <a:srgbClr val="993300"/>
              </a:solidFill>
            </c:spPr>
          </c:dPt>
          <c:cat>
            <c:strRef>
              <c:f>Feuil1!$A$2:$A$6</c:f>
              <c:strCache>
                <c:ptCount val="5"/>
                <c:pt idx="0">
                  <c:v>toujours</c:v>
                </c:pt>
                <c:pt idx="1">
                  <c:v>souvent</c:v>
                </c:pt>
                <c:pt idx="2">
                  <c:v>parfois</c:v>
                </c:pt>
                <c:pt idx="3">
                  <c:v>rarement</c:v>
                </c:pt>
                <c:pt idx="4">
                  <c:v>jamais</c:v>
                </c:pt>
              </c:strCache>
            </c:strRef>
          </c:cat>
          <c:val>
            <c:numRef>
              <c:f>Feuil1!$B$2:$B$6</c:f>
              <c:numCache>
                <c:formatCode>General</c:formatCode>
                <c:ptCount val="5"/>
                <c:pt idx="0">
                  <c:v>11</c:v>
                </c:pt>
                <c:pt idx="1">
                  <c:v>13</c:v>
                </c:pt>
                <c:pt idx="2">
                  <c:v>23</c:v>
                </c:pt>
                <c:pt idx="3">
                  <c:v>24</c:v>
                </c:pt>
                <c:pt idx="4">
                  <c:v>28</c:v>
                </c:pt>
              </c:numCache>
            </c:numRef>
          </c:val>
        </c:ser>
        <c:dLbls>
          <c:showLegendKey val="0"/>
          <c:showVal val="0"/>
          <c:showCatName val="0"/>
          <c:showSerName val="0"/>
          <c:showPercent val="0"/>
          <c:showBubbleSize val="0"/>
        </c:dLbls>
        <c:gapWidth val="150"/>
        <c:axId val="110494464"/>
        <c:axId val="110496000"/>
      </c:barChart>
      <c:catAx>
        <c:axId val="110494464"/>
        <c:scaling>
          <c:orientation val="minMax"/>
        </c:scaling>
        <c:delete val="0"/>
        <c:axPos val="b"/>
        <c:majorTickMark val="out"/>
        <c:minorTickMark val="none"/>
        <c:tickLblPos val="nextTo"/>
        <c:txPr>
          <a:bodyPr/>
          <a:lstStyle/>
          <a:p>
            <a:pPr>
              <a:defRPr sz="1400" b="1"/>
            </a:pPr>
            <a:endParaRPr lang="fr-FR"/>
          </a:p>
        </c:txPr>
        <c:crossAx val="110496000"/>
        <c:crosses val="autoZero"/>
        <c:auto val="1"/>
        <c:lblAlgn val="ctr"/>
        <c:lblOffset val="100"/>
        <c:noMultiLvlLbl val="0"/>
      </c:catAx>
      <c:valAx>
        <c:axId val="110496000"/>
        <c:scaling>
          <c:orientation val="minMax"/>
        </c:scaling>
        <c:delete val="0"/>
        <c:axPos val="l"/>
        <c:majorGridlines/>
        <c:numFmt formatCode="General" sourceLinked="1"/>
        <c:majorTickMark val="out"/>
        <c:minorTickMark val="none"/>
        <c:tickLblPos val="nextTo"/>
        <c:crossAx val="110494464"/>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Feuil1!$B$1</c:f>
              <c:strCache>
                <c:ptCount val="1"/>
                <c:pt idx="0">
                  <c:v>Série 1</c:v>
                </c:pt>
              </c:strCache>
            </c:strRef>
          </c:tx>
          <c:invertIfNegative val="0"/>
          <c:dPt>
            <c:idx val="0"/>
            <c:invertIfNegative val="0"/>
            <c:bubble3D val="0"/>
            <c:spPr>
              <a:solidFill>
                <a:schemeClr val="accent1"/>
              </a:solidFill>
            </c:spPr>
          </c:dPt>
          <c:dPt>
            <c:idx val="1"/>
            <c:invertIfNegative val="0"/>
            <c:bubble3D val="0"/>
            <c:spPr>
              <a:solidFill>
                <a:schemeClr val="accent2"/>
              </a:solidFill>
            </c:spPr>
          </c:dPt>
          <c:dPt>
            <c:idx val="2"/>
            <c:invertIfNegative val="0"/>
            <c:bubble3D val="0"/>
            <c:spPr>
              <a:solidFill>
                <a:srgbClr val="FFC000"/>
              </a:solidFill>
            </c:spPr>
          </c:dPt>
          <c:dPt>
            <c:idx val="3"/>
            <c:invertIfNegative val="0"/>
            <c:bubble3D val="0"/>
            <c:spPr>
              <a:solidFill>
                <a:srgbClr val="FF0000"/>
              </a:solidFill>
            </c:spPr>
          </c:dPt>
          <c:dPt>
            <c:idx val="4"/>
            <c:invertIfNegative val="0"/>
            <c:bubble3D val="0"/>
            <c:spPr>
              <a:solidFill>
                <a:srgbClr val="993300"/>
              </a:solidFill>
            </c:spPr>
          </c:dPt>
          <c:dPt>
            <c:idx val="5"/>
            <c:invertIfNegative val="0"/>
            <c:bubble3D val="0"/>
            <c:spPr>
              <a:solidFill>
                <a:schemeClr val="accent5"/>
              </a:solidFill>
            </c:spPr>
          </c:dPt>
          <c:cat>
            <c:strRef>
              <c:f>Feuil1!$A$2:$A$7</c:f>
              <c:strCache>
                <c:ptCount val="6"/>
                <c:pt idx="0">
                  <c:v>toujours</c:v>
                </c:pt>
                <c:pt idx="1">
                  <c:v>souvent</c:v>
                </c:pt>
                <c:pt idx="2">
                  <c:v>parfois</c:v>
                </c:pt>
                <c:pt idx="3">
                  <c:v>rarement</c:v>
                </c:pt>
                <c:pt idx="4">
                  <c:v>jamais</c:v>
                </c:pt>
                <c:pt idx="5">
                  <c:v>Ss réponse</c:v>
                </c:pt>
              </c:strCache>
            </c:strRef>
          </c:cat>
          <c:val>
            <c:numRef>
              <c:f>Feuil1!$B$2:$B$7</c:f>
              <c:numCache>
                <c:formatCode>General</c:formatCode>
                <c:ptCount val="6"/>
                <c:pt idx="0">
                  <c:v>15</c:v>
                </c:pt>
                <c:pt idx="1">
                  <c:v>18</c:v>
                </c:pt>
                <c:pt idx="2">
                  <c:v>13</c:v>
                </c:pt>
                <c:pt idx="3">
                  <c:v>13</c:v>
                </c:pt>
                <c:pt idx="4">
                  <c:v>6</c:v>
                </c:pt>
                <c:pt idx="5">
                  <c:v>35</c:v>
                </c:pt>
              </c:numCache>
            </c:numRef>
          </c:val>
        </c:ser>
        <c:dLbls>
          <c:showLegendKey val="0"/>
          <c:showVal val="0"/>
          <c:showCatName val="0"/>
          <c:showSerName val="0"/>
          <c:showPercent val="0"/>
          <c:showBubbleSize val="0"/>
        </c:dLbls>
        <c:gapWidth val="150"/>
        <c:axId val="110530560"/>
        <c:axId val="110532096"/>
      </c:barChart>
      <c:catAx>
        <c:axId val="110530560"/>
        <c:scaling>
          <c:orientation val="minMax"/>
        </c:scaling>
        <c:delete val="0"/>
        <c:axPos val="b"/>
        <c:majorTickMark val="out"/>
        <c:minorTickMark val="none"/>
        <c:tickLblPos val="nextTo"/>
        <c:txPr>
          <a:bodyPr rot="-2640000"/>
          <a:lstStyle/>
          <a:p>
            <a:pPr>
              <a:defRPr sz="1400" b="1"/>
            </a:pPr>
            <a:endParaRPr lang="fr-FR"/>
          </a:p>
        </c:txPr>
        <c:crossAx val="110532096"/>
        <c:crosses val="autoZero"/>
        <c:auto val="1"/>
        <c:lblAlgn val="ctr"/>
        <c:lblOffset val="100"/>
        <c:noMultiLvlLbl val="0"/>
      </c:catAx>
      <c:valAx>
        <c:axId val="110532096"/>
        <c:scaling>
          <c:orientation val="minMax"/>
        </c:scaling>
        <c:delete val="0"/>
        <c:axPos val="l"/>
        <c:majorGridlines/>
        <c:numFmt formatCode="General" sourceLinked="1"/>
        <c:majorTickMark val="out"/>
        <c:minorTickMark val="none"/>
        <c:tickLblPos val="nextTo"/>
        <c:crossAx val="110530560"/>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1"/>
    </c:view3D>
    <c:floor>
      <c:thickness val="0"/>
    </c:floor>
    <c:sideWall>
      <c:thickness val="0"/>
    </c:sideWall>
    <c:backWall>
      <c:thickness val="0"/>
    </c:backWall>
    <c:plotArea>
      <c:layout/>
      <c:pie3DChart>
        <c:varyColors val="1"/>
        <c:ser>
          <c:idx val="0"/>
          <c:order val="0"/>
          <c:tx>
            <c:strRef>
              <c:f>Feuil1!$B$1</c:f>
              <c:strCache>
                <c:ptCount val="1"/>
                <c:pt idx="0">
                  <c:v>Série 1</c:v>
                </c:pt>
              </c:strCache>
            </c:strRef>
          </c:tx>
          <c:explosion val="25"/>
          <c:dPt>
            <c:idx val="1"/>
            <c:bubble3D val="0"/>
            <c:spPr>
              <a:solidFill>
                <a:srgbClr val="C00000"/>
              </a:solidFill>
            </c:spPr>
          </c:dPt>
          <c:dPt>
            <c:idx val="2"/>
            <c:bubble3D val="0"/>
            <c:spPr>
              <a:solidFill>
                <a:schemeClr val="accent5"/>
              </a:solidFill>
            </c:spPr>
          </c:dPt>
          <c:cat>
            <c:strRef>
              <c:f>Feuil1!$A$2:$A$4</c:f>
              <c:strCache>
                <c:ptCount val="3"/>
                <c:pt idx="0">
                  <c:v>oui</c:v>
                </c:pt>
                <c:pt idx="1">
                  <c:v>non</c:v>
                </c:pt>
                <c:pt idx="2">
                  <c:v>sans réponse</c:v>
                </c:pt>
              </c:strCache>
            </c:strRef>
          </c:cat>
          <c:val>
            <c:numRef>
              <c:f>Feuil1!$B$2:$B$4</c:f>
              <c:numCache>
                <c:formatCode>General</c:formatCode>
                <c:ptCount val="3"/>
                <c:pt idx="0">
                  <c:v>11</c:v>
                </c:pt>
                <c:pt idx="1">
                  <c:v>56</c:v>
                </c:pt>
                <c:pt idx="2">
                  <c:v>33</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Feuil1!$B$1</c:f>
              <c:strCache>
                <c:ptCount val="1"/>
                <c:pt idx="0">
                  <c:v>oui</c:v>
                </c:pt>
              </c:strCache>
            </c:strRef>
          </c:tx>
          <c:invertIfNegative val="0"/>
          <c:cat>
            <c:strRef>
              <c:f>Feuil1!$A$2:$A$5</c:f>
              <c:strCache>
                <c:ptCount val="4"/>
                <c:pt idx="0">
                  <c:v>enquête</c:v>
                </c:pt>
                <c:pt idx="1">
                  <c:v>collège &lt; 30</c:v>
                </c:pt>
                <c:pt idx="2">
                  <c:v>collège 30 à 60</c:v>
                </c:pt>
                <c:pt idx="3">
                  <c:v>collège &gt; 60</c:v>
                </c:pt>
              </c:strCache>
            </c:strRef>
          </c:cat>
          <c:val>
            <c:numRef>
              <c:f>Feuil1!$B$2:$B$5</c:f>
              <c:numCache>
                <c:formatCode>General</c:formatCode>
                <c:ptCount val="4"/>
                <c:pt idx="0">
                  <c:v>11</c:v>
                </c:pt>
                <c:pt idx="1">
                  <c:v>13.8</c:v>
                </c:pt>
                <c:pt idx="2">
                  <c:v>10.715</c:v>
                </c:pt>
                <c:pt idx="3">
                  <c:v>5.4050000000000002</c:v>
                </c:pt>
              </c:numCache>
            </c:numRef>
          </c:val>
        </c:ser>
        <c:ser>
          <c:idx val="1"/>
          <c:order val="1"/>
          <c:tx>
            <c:strRef>
              <c:f>Feuil1!$C$1</c:f>
              <c:strCache>
                <c:ptCount val="1"/>
                <c:pt idx="0">
                  <c:v>non</c:v>
                </c:pt>
              </c:strCache>
            </c:strRef>
          </c:tx>
          <c:spPr>
            <a:solidFill>
              <a:srgbClr val="C00000"/>
            </a:solidFill>
          </c:spPr>
          <c:invertIfNegative val="0"/>
          <c:cat>
            <c:strRef>
              <c:f>Feuil1!$A$2:$A$5</c:f>
              <c:strCache>
                <c:ptCount val="4"/>
                <c:pt idx="0">
                  <c:v>enquête</c:v>
                </c:pt>
                <c:pt idx="1">
                  <c:v>collège &lt; 30</c:v>
                </c:pt>
                <c:pt idx="2">
                  <c:v>collège 30 à 60</c:v>
                </c:pt>
                <c:pt idx="3">
                  <c:v>collège &gt; 60</c:v>
                </c:pt>
              </c:strCache>
            </c:strRef>
          </c:cat>
          <c:val>
            <c:numRef>
              <c:f>Feuil1!$C$2:$C$5</c:f>
              <c:numCache>
                <c:formatCode>General</c:formatCode>
                <c:ptCount val="4"/>
                <c:pt idx="0">
                  <c:v>56</c:v>
                </c:pt>
                <c:pt idx="1">
                  <c:v>55.17</c:v>
                </c:pt>
                <c:pt idx="2">
                  <c:v>54.465000000000003</c:v>
                </c:pt>
                <c:pt idx="3">
                  <c:v>64.864999999999995</c:v>
                </c:pt>
              </c:numCache>
            </c:numRef>
          </c:val>
        </c:ser>
        <c:ser>
          <c:idx val="2"/>
          <c:order val="2"/>
          <c:tx>
            <c:strRef>
              <c:f>Feuil1!$D$1</c:f>
              <c:strCache>
                <c:ptCount val="1"/>
                <c:pt idx="0">
                  <c:v>sans réponse</c:v>
                </c:pt>
              </c:strCache>
            </c:strRef>
          </c:tx>
          <c:spPr>
            <a:solidFill>
              <a:schemeClr val="accent5"/>
            </a:solidFill>
          </c:spPr>
          <c:invertIfNegative val="0"/>
          <c:cat>
            <c:strRef>
              <c:f>Feuil1!$A$2:$A$5</c:f>
              <c:strCache>
                <c:ptCount val="4"/>
                <c:pt idx="0">
                  <c:v>enquête</c:v>
                </c:pt>
                <c:pt idx="1">
                  <c:v>collège &lt; 30</c:v>
                </c:pt>
                <c:pt idx="2">
                  <c:v>collège 30 à 60</c:v>
                </c:pt>
                <c:pt idx="3">
                  <c:v>collège &gt; 60</c:v>
                </c:pt>
              </c:strCache>
            </c:strRef>
          </c:cat>
          <c:val>
            <c:numRef>
              <c:f>Feuil1!$D$2:$D$5</c:f>
              <c:numCache>
                <c:formatCode>General</c:formatCode>
                <c:ptCount val="4"/>
                <c:pt idx="0">
                  <c:v>33</c:v>
                </c:pt>
                <c:pt idx="1">
                  <c:v>31.03</c:v>
                </c:pt>
                <c:pt idx="2">
                  <c:v>34.82</c:v>
                </c:pt>
                <c:pt idx="3">
                  <c:v>29.73</c:v>
                </c:pt>
              </c:numCache>
            </c:numRef>
          </c:val>
        </c:ser>
        <c:dLbls>
          <c:showLegendKey val="0"/>
          <c:showVal val="0"/>
          <c:showCatName val="0"/>
          <c:showSerName val="0"/>
          <c:showPercent val="0"/>
          <c:showBubbleSize val="0"/>
        </c:dLbls>
        <c:gapWidth val="150"/>
        <c:shape val="cylinder"/>
        <c:axId val="110711168"/>
        <c:axId val="110712704"/>
        <c:axId val="0"/>
      </c:bar3DChart>
      <c:catAx>
        <c:axId val="110711168"/>
        <c:scaling>
          <c:orientation val="minMax"/>
        </c:scaling>
        <c:delete val="0"/>
        <c:axPos val="b"/>
        <c:majorTickMark val="out"/>
        <c:minorTickMark val="none"/>
        <c:tickLblPos val="nextTo"/>
        <c:crossAx val="110712704"/>
        <c:crosses val="autoZero"/>
        <c:auto val="1"/>
        <c:lblAlgn val="ctr"/>
        <c:lblOffset val="100"/>
        <c:noMultiLvlLbl val="0"/>
      </c:catAx>
      <c:valAx>
        <c:axId val="110712704"/>
        <c:scaling>
          <c:orientation val="minMax"/>
        </c:scaling>
        <c:delete val="0"/>
        <c:axPos val="l"/>
        <c:majorGridlines/>
        <c:numFmt formatCode="0%" sourceLinked="1"/>
        <c:majorTickMark val="out"/>
        <c:minorTickMark val="none"/>
        <c:tickLblPos val="nextTo"/>
        <c:crossAx val="110711168"/>
        <c:crosses val="autoZero"/>
        <c:crossBetween val="between"/>
      </c:valAx>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Série 1</c:v>
                </c:pt>
              </c:strCache>
            </c:strRef>
          </c:tx>
          <c:invertIfNegative val="0"/>
          <c:dPt>
            <c:idx val="1"/>
            <c:invertIfNegative val="0"/>
            <c:bubble3D val="0"/>
            <c:spPr>
              <a:solidFill>
                <a:schemeClr val="accent2"/>
              </a:solidFill>
            </c:spPr>
          </c:dPt>
          <c:dPt>
            <c:idx val="2"/>
            <c:invertIfNegative val="0"/>
            <c:bubble3D val="0"/>
            <c:spPr>
              <a:solidFill>
                <a:srgbClr val="993300"/>
              </a:solidFill>
            </c:spPr>
          </c:dPt>
          <c:dPt>
            <c:idx val="3"/>
            <c:invertIfNegative val="0"/>
            <c:bubble3D val="0"/>
            <c:spPr>
              <a:solidFill>
                <a:schemeClr val="accent5"/>
              </a:solidFill>
            </c:spPr>
          </c:dPt>
          <c:cat>
            <c:strRef>
              <c:f>Feuil1!$A$2:$A$5</c:f>
              <c:strCache>
                <c:ptCount val="4"/>
                <c:pt idx="0">
                  <c:v>réelles</c:v>
                </c:pt>
                <c:pt idx="1">
                  <c:v>de moins en moins envisageables</c:v>
                </c:pt>
                <c:pt idx="2">
                  <c:v>inexistantes</c:v>
                </c:pt>
                <c:pt idx="3">
                  <c:v>sans réponse</c:v>
                </c:pt>
              </c:strCache>
            </c:strRef>
          </c:cat>
          <c:val>
            <c:numRef>
              <c:f>Feuil1!$B$2:$B$5</c:f>
              <c:numCache>
                <c:formatCode>General</c:formatCode>
                <c:ptCount val="4"/>
                <c:pt idx="0">
                  <c:v>17</c:v>
                </c:pt>
                <c:pt idx="1">
                  <c:v>41</c:v>
                </c:pt>
                <c:pt idx="2">
                  <c:v>18</c:v>
                </c:pt>
                <c:pt idx="3">
                  <c:v>23</c:v>
                </c:pt>
              </c:numCache>
            </c:numRef>
          </c:val>
        </c:ser>
        <c:dLbls>
          <c:showLegendKey val="0"/>
          <c:showVal val="0"/>
          <c:showCatName val="0"/>
          <c:showSerName val="0"/>
          <c:showPercent val="0"/>
          <c:showBubbleSize val="0"/>
        </c:dLbls>
        <c:gapWidth val="150"/>
        <c:shape val="cylinder"/>
        <c:axId val="110849408"/>
        <c:axId val="110851200"/>
        <c:axId val="0"/>
      </c:bar3DChart>
      <c:catAx>
        <c:axId val="110849408"/>
        <c:scaling>
          <c:orientation val="minMax"/>
        </c:scaling>
        <c:delete val="0"/>
        <c:axPos val="b"/>
        <c:majorTickMark val="out"/>
        <c:minorTickMark val="none"/>
        <c:tickLblPos val="nextTo"/>
        <c:crossAx val="110851200"/>
        <c:crosses val="autoZero"/>
        <c:auto val="1"/>
        <c:lblAlgn val="ctr"/>
        <c:lblOffset val="100"/>
        <c:noMultiLvlLbl val="0"/>
      </c:catAx>
      <c:valAx>
        <c:axId val="110851200"/>
        <c:scaling>
          <c:orientation val="minMax"/>
        </c:scaling>
        <c:delete val="0"/>
        <c:axPos val="l"/>
        <c:majorGridlines/>
        <c:numFmt formatCode="General" sourceLinked="1"/>
        <c:majorTickMark val="out"/>
        <c:minorTickMark val="none"/>
        <c:tickLblPos val="nextTo"/>
        <c:crossAx val="11084940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Série 1</c:v>
                </c:pt>
              </c:strCache>
            </c:strRef>
          </c:tx>
          <c:invertIfNegative val="0"/>
          <c:dPt>
            <c:idx val="1"/>
            <c:invertIfNegative val="0"/>
            <c:bubble3D val="0"/>
            <c:spPr>
              <a:solidFill>
                <a:schemeClr val="accent2"/>
              </a:solidFill>
            </c:spPr>
          </c:dPt>
          <c:dPt>
            <c:idx val="2"/>
            <c:invertIfNegative val="0"/>
            <c:bubble3D val="0"/>
            <c:spPr>
              <a:solidFill>
                <a:srgbClr val="C00000"/>
              </a:solidFill>
            </c:spPr>
          </c:dPt>
          <c:dPt>
            <c:idx val="3"/>
            <c:invertIfNegative val="0"/>
            <c:bubble3D val="0"/>
            <c:spPr>
              <a:solidFill>
                <a:srgbClr val="993300"/>
              </a:solidFill>
            </c:spPr>
          </c:dPt>
          <c:dPt>
            <c:idx val="4"/>
            <c:invertIfNegative val="0"/>
            <c:bubble3D val="0"/>
            <c:spPr>
              <a:solidFill>
                <a:schemeClr val="accent5"/>
              </a:solidFill>
            </c:spPr>
          </c:dPt>
          <c:cat>
            <c:strRef>
              <c:f>Feuil1!$A$2:$A$6</c:f>
              <c:strCache>
                <c:ptCount val="5"/>
                <c:pt idx="0">
                  <c:v>tout à fait suffisant</c:v>
                </c:pt>
                <c:pt idx="1">
                  <c:v>assez suffisant</c:v>
                </c:pt>
                <c:pt idx="2">
                  <c:v>insuffisante</c:v>
                </c:pt>
                <c:pt idx="3">
                  <c:v>inexistante</c:v>
                </c:pt>
                <c:pt idx="4">
                  <c:v>sans réponse</c:v>
                </c:pt>
              </c:strCache>
            </c:strRef>
          </c:cat>
          <c:val>
            <c:numRef>
              <c:f>Feuil1!$B$2:$B$6</c:f>
              <c:numCache>
                <c:formatCode>General</c:formatCode>
                <c:ptCount val="5"/>
                <c:pt idx="0">
                  <c:v>8</c:v>
                </c:pt>
                <c:pt idx="1">
                  <c:v>12</c:v>
                </c:pt>
                <c:pt idx="2">
                  <c:v>15</c:v>
                </c:pt>
                <c:pt idx="3">
                  <c:v>27</c:v>
                </c:pt>
                <c:pt idx="4">
                  <c:v>38</c:v>
                </c:pt>
              </c:numCache>
            </c:numRef>
          </c:val>
        </c:ser>
        <c:dLbls>
          <c:showLegendKey val="0"/>
          <c:showVal val="0"/>
          <c:showCatName val="0"/>
          <c:showSerName val="0"/>
          <c:showPercent val="0"/>
          <c:showBubbleSize val="0"/>
        </c:dLbls>
        <c:gapWidth val="150"/>
        <c:shape val="cylinder"/>
        <c:axId val="111237376"/>
        <c:axId val="111239168"/>
        <c:axId val="0"/>
      </c:bar3DChart>
      <c:catAx>
        <c:axId val="111237376"/>
        <c:scaling>
          <c:orientation val="minMax"/>
        </c:scaling>
        <c:delete val="0"/>
        <c:axPos val="b"/>
        <c:majorTickMark val="out"/>
        <c:minorTickMark val="none"/>
        <c:tickLblPos val="nextTo"/>
        <c:crossAx val="111239168"/>
        <c:crosses val="autoZero"/>
        <c:auto val="1"/>
        <c:lblAlgn val="ctr"/>
        <c:lblOffset val="100"/>
        <c:noMultiLvlLbl val="0"/>
      </c:catAx>
      <c:valAx>
        <c:axId val="111239168"/>
        <c:scaling>
          <c:orientation val="minMax"/>
        </c:scaling>
        <c:delete val="0"/>
        <c:axPos val="l"/>
        <c:majorGridlines/>
        <c:numFmt formatCode="General" sourceLinked="1"/>
        <c:majorTickMark val="out"/>
        <c:minorTickMark val="none"/>
        <c:tickLblPos val="nextTo"/>
        <c:crossAx val="11123737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Feuil1!$B$1</c:f>
              <c:strCache>
                <c:ptCount val="1"/>
                <c:pt idx="0">
                  <c:v>suffisante</c:v>
                </c:pt>
              </c:strCache>
            </c:strRef>
          </c:tx>
          <c:invertIfNegative val="0"/>
          <c:cat>
            <c:strRef>
              <c:f>Feuil1!$A$2:$A$5</c:f>
              <c:strCache>
                <c:ptCount val="4"/>
                <c:pt idx="0">
                  <c:v>enquête</c:v>
                </c:pt>
                <c:pt idx="1">
                  <c:v>stagiaires</c:v>
                </c:pt>
                <c:pt idx="2">
                  <c:v>expérimenté</c:v>
                </c:pt>
                <c:pt idx="3">
                  <c:v>multiacadémies</c:v>
                </c:pt>
              </c:strCache>
            </c:strRef>
          </c:cat>
          <c:val>
            <c:numRef>
              <c:f>Feuil1!$B$2:$B$5</c:f>
              <c:numCache>
                <c:formatCode>General</c:formatCode>
                <c:ptCount val="4"/>
                <c:pt idx="0">
                  <c:v>20</c:v>
                </c:pt>
                <c:pt idx="1">
                  <c:v>6.25</c:v>
                </c:pt>
                <c:pt idx="2">
                  <c:v>22.22</c:v>
                </c:pt>
                <c:pt idx="3">
                  <c:v>33.33</c:v>
                </c:pt>
              </c:numCache>
            </c:numRef>
          </c:val>
        </c:ser>
        <c:ser>
          <c:idx val="1"/>
          <c:order val="1"/>
          <c:tx>
            <c:strRef>
              <c:f>Feuil1!$C$1</c:f>
              <c:strCache>
                <c:ptCount val="1"/>
                <c:pt idx="0">
                  <c:v>insuffisante</c:v>
                </c:pt>
              </c:strCache>
            </c:strRef>
          </c:tx>
          <c:spPr>
            <a:solidFill>
              <a:srgbClr val="FFC000"/>
            </a:solidFill>
          </c:spPr>
          <c:invertIfNegative val="0"/>
          <c:cat>
            <c:strRef>
              <c:f>Feuil1!$A$2:$A$5</c:f>
              <c:strCache>
                <c:ptCount val="4"/>
                <c:pt idx="0">
                  <c:v>enquête</c:v>
                </c:pt>
                <c:pt idx="1">
                  <c:v>stagiaires</c:v>
                </c:pt>
                <c:pt idx="2">
                  <c:v>expérimenté</c:v>
                </c:pt>
                <c:pt idx="3">
                  <c:v>multiacadémies</c:v>
                </c:pt>
              </c:strCache>
            </c:strRef>
          </c:cat>
          <c:val>
            <c:numRef>
              <c:f>Feuil1!$C$2:$C$5</c:f>
              <c:numCache>
                <c:formatCode>General</c:formatCode>
                <c:ptCount val="4"/>
                <c:pt idx="0">
                  <c:v>15</c:v>
                </c:pt>
                <c:pt idx="1">
                  <c:v>6.25</c:v>
                </c:pt>
                <c:pt idx="2">
                  <c:v>22.22</c:v>
                </c:pt>
                <c:pt idx="3">
                  <c:v>25</c:v>
                </c:pt>
              </c:numCache>
            </c:numRef>
          </c:val>
        </c:ser>
        <c:ser>
          <c:idx val="2"/>
          <c:order val="2"/>
          <c:tx>
            <c:strRef>
              <c:f>Feuil1!$D$1</c:f>
              <c:strCache>
                <c:ptCount val="1"/>
                <c:pt idx="0">
                  <c:v>inexistante</c:v>
                </c:pt>
              </c:strCache>
            </c:strRef>
          </c:tx>
          <c:spPr>
            <a:solidFill>
              <a:srgbClr val="993300"/>
            </a:solidFill>
          </c:spPr>
          <c:invertIfNegative val="0"/>
          <c:cat>
            <c:strRef>
              <c:f>Feuil1!$A$2:$A$5</c:f>
              <c:strCache>
                <c:ptCount val="4"/>
                <c:pt idx="0">
                  <c:v>enquête</c:v>
                </c:pt>
                <c:pt idx="1">
                  <c:v>stagiaires</c:v>
                </c:pt>
                <c:pt idx="2">
                  <c:v>expérimenté</c:v>
                </c:pt>
                <c:pt idx="3">
                  <c:v>multiacadémies</c:v>
                </c:pt>
              </c:strCache>
            </c:strRef>
          </c:cat>
          <c:val>
            <c:numRef>
              <c:f>Feuil1!$D$2:$D$5</c:f>
              <c:numCache>
                <c:formatCode>General</c:formatCode>
                <c:ptCount val="4"/>
                <c:pt idx="0">
                  <c:v>27</c:v>
                </c:pt>
                <c:pt idx="1">
                  <c:v>18.75</c:v>
                </c:pt>
                <c:pt idx="2">
                  <c:v>22.22</c:v>
                </c:pt>
                <c:pt idx="3">
                  <c:v>8.33</c:v>
                </c:pt>
              </c:numCache>
            </c:numRef>
          </c:val>
        </c:ser>
        <c:dLbls>
          <c:showLegendKey val="0"/>
          <c:showVal val="0"/>
          <c:showCatName val="0"/>
          <c:showSerName val="0"/>
          <c:showPercent val="0"/>
          <c:showBubbleSize val="0"/>
        </c:dLbls>
        <c:gapWidth val="150"/>
        <c:shape val="cylinder"/>
        <c:axId val="111274624"/>
        <c:axId val="92930432"/>
        <c:axId val="0"/>
      </c:bar3DChart>
      <c:catAx>
        <c:axId val="111274624"/>
        <c:scaling>
          <c:orientation val="minMax"/>
        </c:scaling>
        <c:delete val="0"/>
        <c:axPos val="b"/>
        <c:majorTickMark val="out"/>
        <c:minorTickMark val="none"/>
        <c:tickLblPos val="nextTo"/>
        <c:crossAx val="92930432"/>
        <c:crosses val="autoZero"/>
        <c:auto val="1"/>
        <c:lblAlgn val="ctr"/>
        <c:lblOffset val="100"/>
        <c:noMultiLvlLbl val="0"/>
      </c:catAx>
      <c:valAx>
        <c:axId val="92930432"/>
        <c:scaling>
          <c:orientation val="minMax"/>
        </c:scaling>
        <c:delete val="0"/>
        <c:axPos val="l"/>
        <c:majorGridlines/>
        <c:numFmt formatCode="0%" sourceLinked="1"/>
        <c:majorTickMark val="out"/>
        <c:minorTickMark val="none"/>
        <c:tickLblPos val="nextTo"/>
        <c:crossAx val="111274624"/>
        <c:crosses val="autoZero"/>
        <c:crossBetween val="between"/>
      </c:valAx>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percentStacked"/>
        <c:varyColors val="0"/>
        <c:ser>
          <c:idx val="0"/>
          <c:order val="0"/>
          <c:tx>
            <c:strRef>
              <c:f>Feuil1!$B$1</c:f>
              <c:strCache>
                <c:ptCount val="1"/>
                <c:pt idx="0">
                  <c:v>réelles</c:v>
                </c:pt>
              </c:strCache>
            </c:strRef>
          </c:tx>
          <c:invertIfNegative val="0"/>
          <c:cat>
            <c:strRef>
              <c:f>Feuil1!$A$2:$A$7</c:f>
              <c:strCache>
                <c:ptCount val="6"/>
                <c:pt idx="0">
                  <c:v>enquête</c:v>
                </c:pt>
                <c:pt idx="1">
                  <c:v>homme</c:v>
                </c:pt>
                <c:pt idx="2">
                  <c:v>femme</c:v>
                </c:pt>
                <c:pt idx="3">
                  <c:v>fonctionnel</c:v>
                </c:pt>
                <c:pt idx="4">
                  <c:v>stagiaire</c:v>
                </c:pt>
                <c:pt idx="5">
                  <c:v>expérimenté</c:v>
                </c:pt>
              </c:strCache>
            </c:strRef>
          </c:cat>
          <c:val>
            <c:numRef>
              <c:f>Feuil1!$B$2:$B$7</c:f>
              <c:numCache>
                <c:formatCode>General</c:formatCode>
                <c:ptCount val="6"/>
                <c:pt idx="0">
                  <c:v>17</c:v>
                </c:pt>
                <c:pt idx="1">
                  <c:v>19.37</c:v>
                </c:pt>
                <c:pt idx="2">
                  <c:v>14.8</c:v>
                </c:pt>
                <c:pt idx="3">
                  <c:v>62.5</c:v>
                </c:pt>
                <c:pt idx="4">
                  <c:v>18.75</c:v>
                </c:pt>
                <c:pt idx="5">
                  <c:v>15.78</c:v>
                </c:pt>
              </c:numCache>
            </c:numRef>
          </c:val>
        </c:ser>
        <c:ser>
          <c:idx val="1"/>
          <c:order val="1"/>
          <c:tx>
            <c:strRef>
              <c:f>Feuil1!$C$1</c:f>
              <c:strCache>
                <c:ptCount val="1"/>
                <c:pt idx="0">
                  <c:v>de moins en moins envisageables</c:v>
                </c:pt>
              </c:strCache>
            </c:strRef>
          </c:tx>
          <c:spPr>
            <a:solidFill>
              <a:srgbClr val="FFC000"/>
            </a:solidFill>
          </c:spPr>
          <c:invertIfNegative val="0"/>
          <c:cat>
            <c:strRef>
              <c:f>Feuil1!$A$2:$A$7</c:f>
              <c:strCache>
                <c:ptCount val="6"/>
                <c:pt idx="0">
                  <c:v>enquête</c:v>
                </c:pt>
                <c:pt idx="1">
                  <c:v>homme</c:v>
                </c:pt>
                <c:pt idx="2">
                  <c:v>femme</c:v>
                </c:pt>
                <c:pt idx="3">
                  <c:v>fonctionnel</c:v>
                </c:pt>
                <c:pt idx="4">
                  <c:v>stagiaire</c:v>
                </c:pt>
                <c:pt idx="5">
                  <c:v>expérimenté</c:v>
                </c:pt>
              </c:strCache>
            </c:strRef>
          </c:cat>
          <c:val>
            <c:numRef>
              <c:f>Feuil1!$C$2:$C$7</c:f>
              <c:numCache>
                <c:formatCode>General</c:formatCode>
                <c:ptCount val="6"/>
                <c:pt idx="0">
                  <c:v>41</c:v>
                </c:pt>
                <c:pt idx="1">
                  <c:v>44.18</c:v>
                </c:pt>
                <c:pt idx="2">
                  <c:v>39.5</c:v>
                </c:pt>
                <c:pt idx="3">
                  <c:v>25</c:v>
                </c:pt>
                <c:pt idx="4">
                  <c:v>18.75</c:v>
                </c:pt>
                <c:pt idx="5">
                  <c:v>42.1</c:v>
                </c:pt>
              </c:numCache>
            </c:numRef>
          </c:val>
        </c:ser>
        <c:ser>
          <c:idx val="2"/>
          <c:order val="2"/>
          <c:tx>
            <c:strRef>
              <c:f>Feuil1!$D$1</c:f>
              <c:strCache>
                <c:ptCount val="1"/>
                <c:pt idx="0">
                  <c:v>inexistantes</c:v>
                </c:pt>
              </c:strCache>
            </c:strRef>
          </c:tx>
          <c:spPr>
            <a:solidFill>
              <a:srgbClr val="993300"/>
            </a:solidFill>
          </c:spPr>
          <c:invertIfNegative val="0"/>
          <c:cat>
            <c:strRef>
              <c:f>Feuil1!$A$2:$A$7</c:f>
              <c:strCache>
                <c:ptCount val="6"/>
                <c:pt idx="0">
                  <c:v>enquête</c:v>
                </c:pt>
                <c:pt idx="1">
                  <c:v>homme</c:v>
                </c:pt>
                <c:pt idx="2">
                  <c:v>femme</c:v>
                </c:pt>
                <c:pt idx="3">
                  <c:v>fonctionnel</c:v>
                </c:pt>
                <c:pt idx="4">
                  <c:v>stagiaire</c:v>
                </c:pt>
                <c:pt idx="5">
                  <c:v>expérimenté</c:v>
                </c:pt>
              </c:strCache>
            </c:strRef>
          </c:cat>
          <c:val>
            <c:numRef>
              <c:f>Feuil1!$D$2:$D$7</c:f>
              <c:numCache>
                <c:formatCode>General</c:formatCode>
                <c:ptCount val="6"/>
                <c:pt idx="0">
                  <c:v>18</c:v>
                </c:pt>
                <c:pt idx="1">
                  <c:v>13.95</c:v>
                </c:pt>
                <c:pt idx="2">
                  <c:v>23.45</c:v>
                </c:pt>
                <c:pt idx="3">
                  <c:v>0</c:v>
                </c:pt>
                <c:pt idx="4">
                  <c:v>12.5</c:v>
                </c:pt>
                <c:pt idx="5">
                  <c:v>15.79</c:v>
                </c:pt>
              </c:numCache>
            </c:numRef>
          </c:val>
        </c:ser>
        <c:ser>
          <c:idx val="3"/>
          <c:order val="3"/>
          <c:tx>
            <c:strRef>
              <c:f>Feuil1!$E$1</c:f>
              <c:strCache>
                <c:ptCount val="1"/>
                <c:pt idx="0">
                  <c:v>sans réponse</c:v>
                </c:pt>
              </c:strCache>
            </c:strRef>
          </c:tx>
          <c:spPr>
            <a:solidFill>
              <a:schemeClr val="accent5"/>
            </a:solidFill>
          </c:spPr>
          <c:invertIfNegative val="0"/>
          <c:cat>
            <c:strRef>
              <c:f>Feuil1!$A$2:$A$7</c:f>
              <c:strCache>
                <c:ptCount val="6"/>
                <c:pt idx="0">
                  <c:v>enquête</c:v>
                </c:pt>
                <c:pt idx="1">
                  <c:v>homme</c:v>
                </c:pt>
                <c:pt idx="2">
                  <c:v>femme</c:v>
                </c:pt>
                <c:pt idx="3">
                  <c:v>fonctionnel</c:v>
                </c:pt>
                <c:pt idx="4">
                  <c:v>stagiaire</c:v>
                </c:pt>
                <c:pt idx="5">
                  <c:v>expérimenté</c:v>
                </c:pt>
              </c:strCache>
            </c:strRef>
          </c:cat>
          <c:val>
            <c:numRef>
              <c:f>Feuil1!$E$2:$E$7</c:f>
              <c:numCache>
                <c:formatCode>General</c:formatCode>
                <c:ptCount val="6"/>
                <c:pt idx="0">
                  <c:v>23</c:v>
                </c:pt>
                <c:pt idx="1">
                  <c:v>22.48</c:v>
                </c:pt>
                <c:pt idx="2">
                  <c:v>22.22</c:v>
                </c:pt>
                <c:pt idx="3">
                  <c:v>12.5</c:v>
                </c:pt>
                <c:pt idx="4">
                  <c:v>50</c:v>
                </c:pt>
                <c:pt idx="5">
                  <c:v>26.315000000000001</c:v>
                </c:pt>
              </c:numCache>
            </c:numRef>
          </c:val>
        </c:ser>
        <c:dLbls>
          <c:showLegendKey val="0"/>
          <c:showVal val="0"/>
          <c:showCatName val="0"/>
          <c:showSerName val="0"/>
          <c:showPercent val="0"/>
          <c:showBubbleSize val="0"/>
        </c:dLbls>
        <c:gapWidth val="150"/>
        <c:shape val="cylinder"/>
        <c:axId val="92970368"/>
        <c:axId val="92972160"/>
        <c:axId val="0"/>
      </c:bar3DChart>
      <c:catAx>
        <c:axId val="92970368"/>
        <c:scaling>
          <c:orientation val="minMax"/>
        </c:scaling>
        <c:delete val="0"/>
        <c:axPos val="b"/>
        <c:majorTickMark val="out"/>
        <c:minorTickMark val="none"/>
        <c:tickLblPos val="nextTo"/>
        <c:crossAx val="92972160"/>
        <c:crosses val="autoZero"/>
        <c:auto val="1"/>
        <c:lblAlgn val="ctr"/>
        <c:lblOffset val="100"/>
        <c:noMultiLvlLbl val="0"/>
      </c:catAx>
      <c:valAx>
        <c:axId val="92972160"/>
        <c:scaling>
          <c:orientation val="minMax"/>
        </c:scaling>
        <c:delete val="0"/>
        <c:axPos val="l"/>
        <c:majorGridlines/>
        <c:numFmt formatCode="0%" sourceLinked="1"/>
        <c:majorTickMark val="out"/>
        <c:minorTickMark val="none"/>
        <c:tickLblPos val="nextTo"/>
        <c:crossAx val="92970368"/>
        <c:crosses val="autoZero"/>
        <c:crossBetween val="between"/>
      </c:valAx>
    </c:plotArea>
    <c:legend>
      <c:legendPos val="r"/>
      <c:layout/>
      <c:overlay val="0"/>
    </c:legend>
    <c:plotVisOnly val="1"/>
    <c:dispBlanksAs val="gap"/>
    <c:showDLblsOverMax val="0"/>
  </c:chart>
  <c:txPr>
    <a:bodyPr/>
    <a:lstStyle/>
    <a:p>
      <a:pPr>
        <a:defRPr sz="1800"/>
      </a:pPr>
      <a:endParaRPr lang="fr-FR"/>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Enquête</c:v>
                </c:pt>
              </c:strCache>
            </c:strRef>
          </c:tx>
          <c:invertIfNegative val="0"/>
          <c:dPt>
            <c:idx val="1"/>
            <c:invertIfNegative val="0"/>
            <c:bubble3D val="0"/>
            <c:spPr>
              <a:solidFill>
                <a:srgbClr val="993300"/>
              </a:solidFill>
            </c:spPr>
          </c:dPt>
          <c:dPt>
            <c:idx val="2"/>
            <c:invertIfNegative val="0"/>
            <c:bubble3D val="0"/>
            <c:spPr>
              <a:solidFill>
                <a:schemeClr val="accent5"/>
              </a:solidFill>
            </c:spPr>
          </c:dPt>
          <c:cat>
            <c:strRef>
              <c:f>Feuil1!$A$2:$A$4</c:f>
              <c:strCache>
                <c:ptCount val="3"/>
                <c:pt idx="0">
                  <c:v>total  d'accord</c:v>
                </c:pt>
                <c:pt idx="1">
                  <c:v>pas  d'accord</c:v>
                </c:pt>
                <c:pt idx="2">
                  <c:v>sans réponse</c:v>
                </c:pt>
              </c:strCache>
            </c:strRef>
          </c:cat>
          <c:val>
            <c:numRef>
              <c:f>Feuil1!$B$2:$B$4</c:f>
              <c:numCache>
                <c:formatCode>General</c:formatCode>
                <c:ptCount val="3"/>
                <c:pt idx="0">
                  <c:v>52</c:v>
                </c:pt>
                <c:pt idx="1">
                  <c:v>15</c:v>
                </c:pt>
                <c:pt idx="2">
                  <c:v>32</c:v>
                </c:pt>
              </c:numCache>
            </c:numRef>
          </c:val>
        </c:ser>
        <c:dLbls>
          <c:showLegendKey val="0"/>
          <c:showVal val="0"/>
          <c:showCatName val="0"/>
          <c:showSerName val="0"/>
          <c:showPercent val="0"/>
          <c:showBubbleSize val="0"/>
        </c:dLbls>
        <c:gapWidth val="150"/>
        <c:shape val="cylinder"/>
        <c:axId val="110997888"/>
        <c:axId val="110999424"/>
        <c:axId val="0"/>
      </c:bar3DChart>
      <c:catAx>
        <c:axId val="110997888"/>
        <c:scaling>
          <c:orientation val="minMax"/>
        </c:scaling>
        <c:delete val="0"/>
        <c:axPos val="b"/>
        <c:majorTickMark val="out"/>
        <c:minorTickMark val="none"/>
        <c:tickLblPos val="nextTo"/>
        <c:crossAx val="110999424"/>
        <c:crosses val="autoZero"/>
        <c:auto val="1"/>
        <c:lblAlgn val="ctr"/>
        <c:lblOffset val="100"/>
        <c:noMultiLvlLbl val="0"/>
      </c:catAx>
      <c:valAx>
        <c:axId val="110999424"/>
        <c:scaling>
          <c:orientation val="minMax"/>
        </c:scaling>
        <c:delete val="0"/>
        <c:axPos val="l"/>
        <c:majorGridlines/>
        <c:numFmt formatCode="General" sourceLinked="1"/>
        <c:majorTickMark val="out"/>
        <c:minorTickMark val="none"/>
        <c:tickLblPos val="nextTo"/>
        <c:crossAx val="110997888"/>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fr-FR" sz="1800" dirty="0">
                <a:latin typeface="+mj-lt"/>
              </a:rPr>
              <a:t>1.3</a:t>
            </a:r>
            <a:r>
              <a:rPr lang="fr-FR" sz="1800" baseline="0" dirty="0">
                <a:latin typeface="+mj-lt"/>
              </a:rPr>
              <a:t> </a:t>
            </a:r>
            <a:r>
              <a:rPr lang="fr-FR" sz="1800" baseline="0" dirty="0" smtClean="0">
                <a:latin typeface="+mj-lt"/>
              </a:rPr>
              <a:t>Vous prenez du retard dans votre travail</a:t>
            </a:r>
            <a:endParaRPr lang="fr-FR" sz="1800" dirty="0">
              <a:latin typeface="+mj-lt"/>
            </a:endParaRPr>
          </a:p>
        </c:rich>
      </c:tx>
      <c:overlay val="0"/>
    </c:title>
    <c:autoTitleDeleted val="0"/>
    <c:plotArea>
      <c:layout>
        <c:manualLayout>
          <c:layoutTarget val="inner"/>
          <c:xMode val="edge"/>
          <c:yMode val="edge"/>
          <c:x val="0.28248009623797027"/>
          <c:y val="0.21759089540037005"/>
          <c:w val="0.39350853018372706"/>
          <c:h val="0.67311948711329117"/>
        </c:manualLayout>
      </c:layout>
      <c:pieChart>
        <c:varyColors val="1"/>
        <c:ser>
          <c:idx val="0"/>
          <c:order val="0"/>
          <c:tx>
            <c:strRef>
              <c:f>'CONDITIONS DE TRAVAIL'!$B$19</c:f>
              <c:strCache>
                <c:ptCount val="1"/>
                <c:pt idx="0">
                  <c:v>Enquête</c:v>
                </c:pt>
              </c:strCache>
            </c:strRef>
          </c:tx>
          <c:dPt>
            <c:idx val="0"/>
            <c:bubble3D val="0"/>
            <c:explosion val="27"/>
            <c:spPr>
              <a:solidFill>
                <a:srgbClr val="C00000"/>
              </a:solidFill>
            </c:spPr>
          </c:dPt>
          <c:dPt>
            <c:idx val="1"/>
            <c:bubble3D val="0"/>
            <c:spPr>
              <a:solidFill>
                <a:srgbClr val="FF0000"/>
              </a:solidFill>
            </c:spPr>
          </c:dPt>
          <c:dPt>
            <c:idx val="2"/>
            <c:bubble3D val="0"/>
            <c:explosion val="33"/>
            <c:spPr>
              <a:solidFill>
                <a:srgbClr val="FFC000"/>
              </a:solidFill>
            </c:spPr>
          </c:dPt>
          <c:dPt>
            <c:idx val="3"/>
            <c:bubble3D val="0"/>
            <c:explosion val="40"/>
          </c:dPt>
          <c:dPt>
            <c:idx val="4"/>
            <c:bubble3D val="0"/>
            <c:explosion val="25"/>
          </c:dPt>
          <c:cat>
            <c:strRef>
              <c:f>'CONDITIONS DE TRAVAIL'!$A$20:$A$24</c:f>
              <c:strCache>
                <c:ptCount val="5"/>
                <c:pt idx="0">
                  <c:v>toujours</c:v>
                </c:pt>
                <c:pt idx="1">
                  <c:v> souvent</c:v>
                </c:pt>
                <c:pt idx="2">
                  <c:v>parfois     </c:v>
                </c:pt>
                <c:pt idx="3">
                  <c:v> rarement</c:v>
                </c:pt>
                <c:pt idx="4">
                  <c:v>presque jamais/jamais</c:v>
                </c:pt>
              </c:strCache>
            </c:strRef>
          </c:cat>
          <c:val>
            <c:numRef>
              <c:f>'CONDITIONS DE TRAVAIL'!$B$20:$B$24</c:f>
              <c:numCache>
                <c:formatCode>General</c:formatCode>
                <c:ptCount val="5"/>
                <c:pt idx="0">
                  <c:v>22</c:v>
                </c:pt>
                <c:pt idx="1">
                  <c:v>54</c:v>
                </c:pt>
                <c:pt idx="2">
                  <c:v>19</c:v>
                </c:pt>
                <c:pt idx="3">
                  <c:v>4</c:v>
                </c:pt>
                <c:pt idx="4">
                  <c:v>1</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81030035701738845"/>
          <c:y val="0.27121498512177328"/>
          <c:w val="0.18016616772310584"/>
          <c:h val="0.59444690079480655"/>
        </c:manualLayout>
      </c:layout>
      <c:overlay val="0"/>
      <c:txPr>
        <a:bodyPr/>
        <a:lstStyle/>
        <a:p>
          <a:pPr>
            <a:defRPr sz="1400" b="1"/>
          </a:pPr>
          <a:endParaRPr lang="fr-FR"/>
        </a:p>
      </c:txPr>
    </c:legend>
    <c:plotVisOnly val="1"/>
    <c:dispBlanksAs val="gap"/>
    <c:showDLblsOverMax val="0"/>
  </c:chart>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Feuil1!$B$1</c:f>
              <c:strCache>
                <c:ptCount val="1"/>
                <c:pt idx="0">
                  <c:v>Enquête</c:v>
                </c:pt>
              </c:strCache>
            </c:strRef>
          </c:tx>
          <c:invertIfNegative val="0"/>
          <c:dPt>
            <c:idx val="1"/>
            <c:invertIfNegative val="0"/>
            <c:bubble3D val="0"/>
            <c:spPr>
              <a:solidFill>
                <a:srgbClr val="993300"/>
              </a:solidFill>
            </c:spPr>
          </c:dPt>
          <c:dPt>
            <c:idx val="2"/>
            <c:invertIfNegative val="0"/>
            <c:bubble3D val="0"/>
            <c:spPr>
              <a:solidFill>
                <a:schemeClr val="accent5"/>
              </a:solidFill>
            </c:spPr>
          </c:dPt>
          <c:cat>
            <c:strRef>
              <c:f>Feuil1!$A$2:$A$4</c:f>
              <c:strCache>
                <c:ptCount val="3"/>
                <c:pt idx="0">
                  <c:v>total d'accord</c:v>
                </c:pt>
                <c:pt idx="1">
                  <c:v>pas  d'accord</c:v>
                </c:pt>
                <c:pt idx="2">
                  <c:v>sans réponse</c:v>
                </c:pt>
              </c:strCache>
            </c:strRef>
          </c:cat>
          <c:val>
            <c:numRef>
              <c:f>Feuil1!$B$2:$B$4</c:f>
              <c:numCache>
                <c:formatCode>General</c:formatCode>
                <c:ptCount val="3"/>
                <c:pt idx="0">
                  <c:v>69</c:v>
                </c:pt>
                <c:pt idx="1">
                  <c:v>19</c:v>
                </c:pt>
                <c:pt idx="2">
                  <c:v>12</c:v>
                </c:pt>
              </c:numCache>
            </c:numRef>
          </c:val>
        </c:ser>
        <c:dLbls>
          <c:showLegendKey val="0"/>
          <c:showVal val="0"/>
          <c:showCatName val="0"/>
          <c:showSerName val="0"/>
          <c:showPercent val="0"/>
          <c:showBubbleSize val="0"/>
        </c:dLbls>
        <c:gapWidth val="150"/>
        <c:shape val="cylinder"/>
        <c:axId val="111032576"/>
        <c:axId val="111034368"/>
        <c:axId val="0"/>
      </c:bar3DChart>
      <c:catAx>
        <c:axId val="111032576"/>
        <c:scaling>
          <c:orientation val="minMax"/>
        </c:scaling>
        <c:delete val="0"/>
        <c:axPos val="b"/>
        <c:majorTickMark val="out"/>
        <c:minorTickMark val="none"/>
        <c:tickLblPos val="nextTo"/>
        <c:crossAx val="111034368"/>
        <c:crosses val="autoZero"/>
        <c:auto val="1"/>
        <c:lblAlgn val="ctr"/>
        <c:lblOffset val="100"/>
        <c:noMultiLvlLbl val="0"/>
      </c:catAx>
      <c:valAx>
        <c:axId val="111034368"/>
        <c:scaling>
          <c:orientation val="minMax"/>
        </c:scaling>
        <c:delete val="0"/>
        <c:axPos val="l"/>
        <c:majorGridlines/>
        <c:numFmt formatCode="General" sourceLinked="1"/>
        <c:majorTickMark val="out"/>
        <c:minorTickMark val="none"/>
        <c:tickLblPos val="nextTo"/>
        <c:crossAx val="111032576"/>
        <c:crosses val="autoZero"/>
        <c:crossBetween val="between"/>
      </c:valAx>
    </c:plotArea>
    <c:plotVisOnly val="1"/>
    <c:dispBlanksAs val="gap"/>
    <c:showDLblsOverMax val="0"/>
  </c:chart>
  <c:txPr>
    <a:bodyPr/>
    <a:lstStyle/>
    <a:p>
      <a:pPr>
        <a:defRPr sz="1800"/>
      </a:pPr>
      <a:endParaRPr lang="fr-FR"/>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70"/>
      <c:rotY val="210"/>
      <c:rAngAx val="1"/>
    </c:view3D>
    <c:floor>
      <c:thickness val="0"/>
    </c:floor>
    <c:sideWall>
      <c:thickness val="0"/>
    </c:sideWall>
    <c:backWall>
      <c:thickness val="0"/>
    </c:backWall>
    <c:plotArea>
      <c:layout>
        <c:manualLayout>
          <c:layoutTarget val="inner"/>
          <c:xMode val="edge"/>
          <c:yMode val="edge"/>
          <c:x val="0.18549607097491502"/>
          <c:y val="4.9484039180421331E-2"/>
          <c:w val="0.46172171889576957"/>
          <c:h val="0.6111041774579159"/>
        </c:manualLayout>
      </c:layout>
      <c:bar3DChart>
        <c:barDir val="col"/>
        <c:grouping val="percentStacked"/>
        <c:varyColors val="0"/>
        <c:ser>
          <c:idx val="0"/>
          <c:order val="0"/>
          <c:tx>
            <c:strRef>
              <c:f>Feuil1!$B$1</c:f>
              <c:strCache>
                <c:ptCount val="1"/>
                <c:pt idx="0">
                  <c:v>total  d'accord</c:v>
                </c:pt>
              </c:strCache>
            </c:strRef>
          </c:tx>
          <c:invertIfNegative val="0"/>
          <c:cat>
            <c:strRef>
              <c:f>Feuil1!$A$2:$A$8</c:f>
              <c:strCache>
                <c:ptCount val="7"/>
                <c:pt idx="0">
                  <c:v>enquête</c:v>
                </c:pt>
                <c:pt idx="1">
                  <c:v>stagiaires</c:v>
                </c:pt>
                <c:pt idx="2">
                  <c:v>expérimenté</c:v>
                </c:pt>
                <c:pt idx="3">
                  <c:v>multiacad</c:v>
                </c:pt>
                <c:pt idx="4">
                  <c:v>femme</c:v>
                </c:pt>
                <c:pt idx="5">
                  <c:v>homme</c:v>
                </c:pt>
                <c:pt idx="6">
                  <c:v>fonctionnel</c:v>
                </c:pt>
              </c:strCache>
            </c:strRef>
          </c:cat>
          <c:val>
            <c:numRef>
              <c:f>Feuil1!$B$2:$B$8</c:f>
              <c:numCache>
                <c:formatCode>General</c:formatCode>
                <c:ptCount val="7"/>
                <c:pt idx="0">
                  <c:v>38</c:v>
                </c:pt>
                <c:pt idx="1">
                  <c:v>1</c:v>
                </c:pt>
                <c:pt idx="2">
                  <c:v>77.77</c:v>
                </c:pt>
                <c:pt idx="3">
                  <c:v>30.7</c:v>
                </c:pt>
                <c:pt idx="4">
                  <c:v>73.17</c:v>
                </c:pt>
                <c:pt idx="5">
                  <c:v>53.6</c:v>
                </c:pt>
              </c:numCache>
            </c:numRef>
          </c:val>
        </c:ser>
        <c:ser>
          <c:idx val="1"/>
          <c:order val="1"/>
          <c:tx>
            <c:strRef>
              <c:f>Feuil1!$C$1</c:f>
              <c:strCache>
                <c:ptCount val="1"/>
                <c:pt idx="0">
                  <c:v>pas d'accord</c:v>
                </c:pt>
              </c:strCache>
            </c:strRef>
          </c:tx>
          <c:spPr>
            <a:solidFill>
              <a:srgbClr val="993300"/>
            </a:solidFill>
          </c:spPr>
          <c:invertIfNegative val="0"/>
          <c:cat>
            <c:strRef>
              <c:f>Feuil1!$A$2:$A$8</c:f>
              <c:strCache>
                <c:ptCount val="7"/>
                <c:pt idx="0">
                  <c:v>enquête</c:v>
                </c:pt>
                <c:pt idx="1">
                  <c:v>stagiaires</c:v>
                </c:pt>
                <c:pt idx="2">
                  <c:v>expérimenté</c:v>
                </c:pt>
                <c:pt idx="3">
                  <c:v>multiacad</c:v>
                </c:pt>
                <c:pt idx="4">
                  <c:v>femme</c:v>
                </c:pt>
                <c:pt idx="5">
                  <c:v>homme</c:v>
                </c:pt>
                <c:pt idx="6">
                  <c:v>fonctionnel</c:v>
                </c:pt>
              </c:strCache>
            </c:strRef>
          </c:cat>
          <c:val>
            <c:numRef>
              <c:f>Feuil1!$C$2:$C$8</c:f>
              <c:numCache>
                <c:formatCode>General</c:formatCode>
                <c:ptCount val="7"/>
                <c:pt idx="0">
                  <c:v>35</c:v>
                </c:pt>
                <c:pt idx="1">
                  <c:v>2</c:v>
                </c:pt>
                <c:pt idx="2">
                  <c:v>22.22</c:v>
                </c:pt>
                <c:pt idx="3">
                  <c:v>53.8</c:v>
                </c:pt>
                <c:pt idx="4">
                  <c:v>23.17</c:v>
                </c:pt>
                <c:pt idx="5">
                  <c:v>44.8</c:v>
                </c:pt>
              </c:numCache>
            </c:numRef>
          </c:val>
        </c:ser>
        <c:ser>
          <c:idx val="2"/>
          <c:order val="2"/>
          <c:tx>
            <c:strRef>
              <c:f>Feuil1!$D$1</c:f>
              <c:strCache>
                <c:ptCount val="1"/>
                <c:pt idx="0">
                  <c:v>sans réponse</c:v>
                </c:pt>
              </c:strCache>
            </c:strRef>
          </c:tx>
          <c:spPr>
            <a:solidFill>
              <a:schemeClr val="accent5"/>
            </a:solidFill>
          </c:spPr>
          <c:invertIfNegative val="0"/>
          <c:cat>
            <c:strRef>
              <c:f>Feuil1!$A$2:$A$8</c:f>
              <c:strCache>
                <c:ptCount val="7"/>
                <c:pt idx="0">
                  <c:v>enquête</c:v>
                </c:pt>
                <c:pt idx="1">
                  <c:v>stagiaires</c:v>
                </c:pt>
                <c:pt idx="2">
                  <c:v>expérimenté</c:v>
                </c:pt>
                <c:pt idx="3">
                  <c:v>multiacad</c:v>
                </c:pt>
                <c:pt idx="4">
                  <c:v>femme</c:v>
                </c:pt>
                <c:pt idx="5">
                  <c:v>homme</c:v>
                </c:pt>
                <c:pt idx="6">
                  <c:v>fonctionnel</c:v>
                </c:pt>
              </c:strCache>
            </c:strRef>
          </c:cat>
          <c:val>
            <c:numRef>
              <c:f>Feuil1!$D$2:$D$8</c:f>
              <c:numCache>
                <c:formatCode>General</c:formatCode>
                <c:ptCount val="7"/>
                <c:pt idx="0">
                  <c:v>28</c:v>
                </c:pt>
                <c:pt idx="1">
                  <c:v>9</c:v>
                </c:pt>
                <c:pt idx="2">
                  <c:v>0</c:v>
                </c:pt>
                <c:pt idx="3">
                  <c:v>15.3</c:v>
                </c:pt>
                <c:pt idx="4">
                  <c:v>3.5</c:v>
                </c:pt>
                <c:pt idx="5">
                  <c:v>1.6</c:v>
                </c:pt>
              </c:numCache>
            </c:numRef>
          </c:val>
        </c:ser>
        <c:dLbls>
          <c:showLegendKey val="0"/>
          <c:showVal val="0"/>
          <c:showCatName val="0"/>
          <c:showSerName val="0"/>
          <c:showPercent val="0"/>
          <c:showBubbleSize val="0"/>
        </c:dLbls>
        <c:gapWidth val="150"/>
        <c:shape val="cylinder"/>
        <c:axId val="111185920"/>
        <c:axId val="111187456"/>
        <c:axId val="0"/>
      </c:bar3DChart>
      <c:catAx>
        <c:axId val="111185920"/>
        <c:scaling>
          <c:orientation val="minMax"/>
        </c:scaling>
        <c:delete val="0"/>
        <c:axPos val="b"/>
        <c:majorTickMark val="out"/>
        <c:minorTickMark val="none"/>
        <c:tickLblPos val="nextTo"/>
        <c:txPr>
          <a:bodyPr/>
          <a:lstStyle/>
          <a:p>
            <a:pPr>
              <a:defRPr sz="1400" b="1"/>
            </a:pPr>
            <a:endParaRPr lang="fr-FR"/>
          </a:p>
        </c:txPr>
        <c:crossAx val="111187456"/>
        <c:crosses val="autoZero"/>
        <c:auto val="1"/>
        <c:lblAlgn val="ctr"/>
        <c:lblOffset val="100"/>
        <c:noMultiLvlLbl val="0"/>
      </c:catAx>
      <c:valAx>
        <c:axId val="111187456"/>
        <c:scaling>
          <c:orientation val="minMax"/>
        </c:scaling>
        <c:delete val="0"/>
        <c:axPos val="l"/>
        <c:majorGridlines/>
        <c:numFmt formatCode="0%" sourceLinked="1"/>
        <c:majorTickMark val="out"/>
        <c:minorTickMark val="none"/>
        <c:tickLblPos val="nextTo"/>
        <c:crossAx val="111185920"/>
        <c:crosses val="autoZero"/>
        <c:crossBetween val="between"/>
      </c:valAx>
    </c:plotArea>
    <c:legend>
      <c:legendPos val="r"/>
      <c:layout>
        <c:manualLayout>
          <c:xMode val="edge"/>
          <c:yMode val="edge"/>
          <c:x val="0.62833733846924167"/>
          <c:y val="0.23285129213637157"/>
          <c:w val="0.34267044909774103"/>
          <c:h val="0.42893376204952699"/>
        </c:manualLayout>
      </c:layout>
      <c:overlay val="0"/>
    </c:legend>
    <c:plotVisOnly val="1"/>
    <c:dispBlanksAs val="gap"/>
    <c:showDLblsOverMax val="0"/>
  </c:chart>
  <c:txPr>
    <a:bodyPr/>
    <a:lstStyle/>
    <a:p>
      <a:pPr>
        <a:defRPr sz="1800"/>
      </a:pPr>
      <a:endParaRPr lang="fr-FR"/>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100"/>
      <c:rAngAx val="1"/>
    </c:view3D>
    <c:floor>
      <c:thickness val="0"/>
    </c:floor>
    <c:sideWall>
      <c:thickness val="0"/>
    </c:sideWall>
    <c:backWall>
      <c:thickness val="0"/>
    </c:backWall>
    <c:plotArea>
      <c:layout/>
      <c:bar3DChart>
        <c:barDir val="col"/>
        <c:grouping val="percentStacked"/>
        <c:varyColors val="0"/>
        <c:ser>
          <c:idx val="0"/>
          <c:order val="0"/>
          <c:tx>
            <c:strRef>
              <c:f>Feuil1!$B$1</c:f>
              <c:strCache>
                <c:ptCount val="1"/>
                <c:pt idx="0">
                  <c:v>total  d'accord</c:v>
                </c:pt>
              </c:strCache>
            </c:strRef>
          </c:tx>
          <c:invertIfNegative val="0"/>
          <c:cat>
            <c:strRef>
              <c:f>Feuil1!$A$2:$A$8</c:f>
              <c:strCache>
                <c:ptCount val="7"/>
                <c:pt idx="0">
                  <c:v>enquête</c:v>
                </c:pt>
                <c:pt idx="1">
                  <c:v>stagiaires</c:v>
                </c:pt>
                <c:pt idx="2">
                  <c:v>expérimenté</c:v>
                </c:pt>
                <c:pt idx="3">
                  <c:v>multiacad</c:v>
                </c:pt>
                <c:pt idx="4">
                  <c:v>femme</c:v>
                </c:pt>
                <c:pt idx="5">
                  <c:v>homme</c:v>
                </c:pt>
                <c:pt idx="6">
                  <c:v>Fonctionnel</c:v>
                </c:pt>
              </c:strCache>
            </c:strRef>
          </c:cat>
          <c:val>
            <c:numRef>
              <c:f>Feuil1!$B$2:$B$8</c:f>
              <c:numCache>
                <c:formatCode>General</c:formatCode>
                <c:ptCount val="7"/>
                <c:pt idx="0">
                  <c:v>52.5</c:v>
                </c:pt>
                <c:pt idx="1">
                  <c:v>37.5</c:v>
                </c:pt>
                <c:pt idx="2">
                  <c:v>68.5</c:v>
                </c:pt>
                <c:pt idx="3">
                  <c:v>38.5</c:v>
                </c:pt>
                <c:pt idx="4">
                  <c:v>52.43</c:v>
                </c:pt>
                <c:pt idx="5">
                  <c:v>53.125</c:v>
                </c:pt>
                <c:pt idx="6">
                  <c:v>37.5</c:v>
                </c:pt>
              </c:numCache>
            </c:numRef>
          </c:val>
        </c:ser>
        <c:ser>
          <c:idx val="1"/>
          <c:order val="1"/>
          <c:tx>
            <c:strRef>
              <c:f>Feuil1!$C$1</c:f>
              <c:strCache>
                <c:ptCount val="1"/>
                <c:pt idx="0">
                  <c:v>pas d'accord</c:v>
                </c:pt>
              </c:strCache>
            </c:strRef>
          </c:tx>
          <c:spPr>
            <a:solidFill>
              <a:srgbClr val="993300"/>
            </a:solidFill>
          </c:spPr>
          <c:invertIfNegative val="0"/>
          <c:cat>
            <c:strRef>
              <c:f>Feuil1!$A$2:$A$8</c:f>
              <c:strCache>
                <c:ptCount val="7"/>
                <c:pt idx="0">
                  <c:v>enquête</c:v>
                </c:pt>
                <c:pt idx="1">
                  <c:v>stagiaires</c:v>
                </c:pt>
                <c:pt idx="2">
                  <c:v>expérimenté</c:v>
                </c:pt>
                <c:pt idx="3">
                  <c:v>multiacad</c:v>
                </c:pt>
                <c:pt idx="4">
                  <c:v>femme</c:v>
                </c:pt>
                <c:pt idx="5">
                  <c:v>homme</c:v>
                </c:pt>
                <c:pt idx="6">
                  <c:v>Fonctionnel</c:v>
                </c:pt>
              </c:strCache>
            </c:strRef>
          </c:cat>
          <c:val>
            <c:numRef>
              <c:f>Feuil1!$C$2:$C$8</c:f>
              <c:numCache>
                <c:formatCode>General</c:formatCode>
                <c:ptCount val="7"/>
                <c:pt idx="0">
                  <c:v>15</c:v>
                </c:pt>
                <c:pt idx="1">
                  <c:v>12.5</c:v>
                </c:pt>
                <c:pt idx="2">
                  <c:v>10.5</c:v>
                </c:pt>
                <c:pt idx="3">
                  <c:v>23</c:v>
                </c:pt>
                <c:pt idx="4">
                  <c:v>14.63</c:v>
                </c:pt>
                <c:pt idx="5">
                  <c:v>15.625</c:v>
                </c:pt>
                <c:pt idx="6">
                  <c:v>0</c:v>
                </c:pt>
              </c:numCache>
            </c:numRef>
          </c:val>
        </c:ser>
        <c:ser>
          <c:idx val="2"/>
          <c:order val="2"/>
          <c:tx>
            <c:strRef>
              <c:f>Feuil1!$D$1</c:f>
              <c:strCache>
                <c:ptCount val="1"/>
                <c:pt idx="0">
                  <c:v>sans réponse</c:v>
                </c:pt>
              </c:strCache>
            </c:strRef>
          </c:tx>
          <c:spPr>
            <a:solidFill>
              <a:schemeClr val="accent5"/>
            </a:solidFill>
          </c:spPr>
          <c:invertIfNegative val="0"/>
          <c:cat>
            <c:strRef>
              <c:f>Feuil1!$A$2:$A$8</c:f>
              <c:strCache>
                <c:ptCount val="7"/>
                <c:pt idx="0">
                  <c:v>enquête</c:v>
                </c:pt>
                <c:pt idx="1">
                  <c:v>stagiaires</c:v>
                </c:pt>
                <c:pt idx="2">
                  <c:v>expérimenté</c:v>
                </c:pt>
                <c:pt idx="3">
                  <c:v>multiacad</c:v>
                </c:pt>
                <c:pt idx="4">
                  <c:v>femme</c:v>
                </c:pt>
                <c:pt idx="5">
                  <c:v>homme</c:v>
                </c:pt>
                <c:pt idx="6">
                  <c:v>Fonctionnel</c:v>
                </c:pt>
              </c:strCache>
            </c:strRef>
          </c:cat>
          <c:val>
            <c:numRef>
              <c:f>Feuil1!$D$2:$D$8</c:f>
              <c:numCache>
                <c:formatCode>General</c:formatCode>
                <c:ptCount val="7"/>
                <c:pt idx="0">
                  <c:v>32.5</c:v>
                </c:pt>
                <c:pt idx="1">
                  <c:v>50</c:v>
                </c:pt>
                <c:pt idx="2">
                  <c:v>21</c:v>
                </c:pt>
                <c:pt idx="3">
                  <c:v>38.5</c:v>
                </c:pt>
                <c:pt idx="4">
                  <c:v>32.924999999999997</c:v>
                </c:pt>
                <c:pt idx="5">
                  <c:v>32</c:v>
                </c:pt>
                <c:pt idx="6">
                  <c:v>62.5</c:v>
                </c:pt>
              </c:numCache>
            </c:numRef>
          </c:val>
        </c:ser>
        <c:dLbls>
          <c:showLegendKey val="0"/>
          <c:showVal val="0"/>
          <c:showCatName val="0"/>
          <c:showSerName val="0"/>
          <c:showPercent val="0"/>
          <c:showBubbleSize val="0"/>
        </c:dLbls>
        <c:gapWidth val="150"/>
        <c:shape val="cylinder"/>
        <c:axId val="111098880"/>
        <c:axId val="111104768"/>
        <c:axId val="0"/>
      </c:bar3DChart>
      <c:catAx>
        <c:axId val="111098880"/>
        <c:scaling>
          <c:orientation val="minMax"/>
        </c:scaling>
        <c:delete val="0"/>
        <c:axPos val="b"/>
        <c:majorTickMark val="out"/>
        <c:minorTickMark val="none"/>
        <c:tickLblPos val="nextTo"/>
        <c:txPr>
          <a:bodyPr/>
          <a:lstStyle/>
          <a:p>
            <a:pPr>
              <a:defRPr sz="1200" b="1"/>
            </a:pPr>
            <a:endParaRPr lang="fr-FR"/>
          </a:p>
        </c:txPr>
        <c:crossAx val="111104768"/>
        <c:crosses val="autoZero"/>
        <c:auto val="1"/>
        <c:lblAlgn val="ctr"/>
        <c:lblOffset val="100"/>
        <c:noMultiLvlLbl val="0"/>
      </c:catAx>
      <c:valAx>
        <c:axId val="111104768"/>
        <c:scaling>
          <c:orientation val="minMax"/>
        </c:scaling>
        <c:delete val="0"/>
        <c:axPos val="l"/>
        <c:majorGridlines/>
        <c:numFmt formatCode="0%" sourceLinked="1"/>
        <c:majorTickMark val="out"/>
        <c:minorTickMark val="none"/>
        <c:tickLblPos val="nextTo"/>
        <c:crossAx val="111098880"/>
        <c:crosses val="autoZero"/>
        <c:crossBetween val="between"/>
      </c:valAx>
    </c:plotArea>
    <c:legend>
      <c:legendPos val="r"/>
      <c:layout>
        <c:manualLayout>
          <c:xMode val="edge"/>
          <c:yMode val="edge"/>
          <c:x val="0.65293200929063433"/>
          <c:y val="0.22433002300476693"/>
          <c:w val="0.31399874840295522"/>
          <c:h val="0.46268686525535602"/>
        </c:manualLayout>
      </c:layout>
      <c:overlay val="0"/>
      <c:txPr>
        <a:bodyPr/>
        <a:lstStyle/>
        <a:p>
          <a:pPr>
            <a:defRPr sz="1800" b="0"/>
          </a:pPr>
          <a:endParaRPr lang="fr-FR"/>
        </a:p>
      </c:txPr>
    </c:legend>
    <c:plotVisOnly val="1"/>
    <c:dispBlanksAs val="gap"/>
    <c:showDLblsOverMax val="0"/>
  </c:chart>
  <c:txPr>
    <a:bodyPr/>
    <a:lstStyle/>
    <a:p>
      <a:pPr>
        <a:defRPr sz="1800"/>
      </a:pPr>
      <a:endParaRPr lang="fr-FR"/>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8575">
              <a:noFill/>
            </a:ln>
          </c:spPr>
          <c:dLbls>
            <c:dLbl>
              <c:idx val="0"/>
              <c:layout/>
              <c:tx>
                <c:rich>
                  <a:bodyPr/>
                  <a:lstStyle/>
                  <a:p>
                    <a:r>
                      <a:rPr lang="en-US" sz="1200" b="1"/>
                      <a:t>DASEN; </a:t>
                    </a:r>
                    <a:endParaRPr lang="en-US"/>
                  </a:p>
                </c:rich>
              </c:tx>
              <c:dLblPos val="r"/>
              <c:showLegendKey val="0"/>
              <c:showVal val="1"/>
              <c:showCatName val="1"/>
              <c:showSerName val="0"/>
              <c:showPercent val="0"/>
              <c:showBubbleSize val="0"/>
            </c:dLbl>
            <c:dLbl>
              <c:idx val="1"/>
              <c:layout>
                <c:manualLayout>
                  <c:x val="-5.0219711236660393E-3"/>
                  <c:y val="5.152978194854934E-2"/>
                </c:manualLayout>
              </c:layout>
              <c:tx>
                <c:rich>
                  <a:bodyPr/>
                  <a:lstStyle/>
                  <a:p>
                    <a:r>
                      <a:rPr lang="en-US" sz="1200" b="1"/>
                      <a:t>Res. Ser. Acad. (SG, DRH); </a:t>
                    </a:r>
                    <a:endParaRPr lang="en-US"/>
                  </a:p>
                </c:rich>
              </c:tx>
              <c:dLblPos val="r"/>
              <c:showLegendKey val="0"/>
              <c:showVal val="1"/>
              <c:showCatName val="1"/>
              <c:showSerName val="0"/>
              <c:showPercent val="0"/>
              <c:showBubbleSize val="0"/>
            </c:dLbl>
            <c:dLbl>
              <c:idx val="2"/>
              <c:layout>
                <c:manualLayout>
                  <c:x val="0"/>
                  <c:y val="-4.0063296055986949E-2"/>
                </c:manualLayout>
              </c:layout>
              <c:tx>
                <c:rich>
                  <a:bodyPr/>
                  <a:lstStyle/>
                  <a:p>
                    <a:r>
                      <a:rPr lang="en-US" sz="1200" b="1"/>
                      <a:t>Recteur; </a:t>
                    </a:r>
                    <a:endParaRPr lang="en-US"/>
                  </a:p>
                </c:rich>
              </c:tx>
              <c:dLblPos val="r"/>
              <c:showLegendKey val="0"/>
              <c:showVal val="1"/>
              <c:showCatName val="1"/>
              <c:showSerName val="0"/>
              <c:showPercent val="0"/>
              <c:showBubbleSize val="0"/>
            </c:dLbl>
            <c:dLbl>
              <c:idx val="3"/>
              <c:layout>
                <c:manualLayout>
                  <c:x val="-7.5329566854990581E-3"/>
                  <c:y val="2.5764890974274687E-2"/>
                </c:manualLayout>
              </c:layout>
              <c:tx>
                <c:rich>
                  <a:bodyPr/>
                  <a:lstStyle/>
                  <a:p>
                    <a:r>
                      <a:rPr lang="en-US" sz="1200" b="1"/>
                      <a:t>Che. Etab </a:t>
                    </a:r>
                    <a:endParaRPr lang="en-US"/>
                  </a:p>
                </c:rich>
              </c:tx>
              <c:dLblPos val="r"/>
              <c:showLegendKey val="0"/>
              <c:showVal val="1"/>
              <c:showCatName val="1"/>
              <c:showSerName val="0"/>
              <c:showPercent val="0"/>
              <c:showBubbleSize val="0"/>
            </c:dLbl>
            <c:dLbl>
              <c:idx val="4"/>
              <c:layout>
                <c:manualLayout>
                  <c:x val="0"/>
                  <c:y val="-5.152978194854934E-2"/>
                </c:manualLayout>
              </c:layout>
              <c:tx>
                <c:rich>
                  <a:bodyPr/>
                  <a:lstStyle/>
                  <a:p>
                    <a:r>
                      <a:rPr lang="en-US" sz="1200" b="1"/>
                      <a:t>Enseignants</a:t>
                    </a:r>
                    <a:endParaRPr lang="en-US"/>
                  </a:p>
                </c:rich>
              </c:tx>
              <c:dLblPos val="r"/>
              <c:showLegendKey val="0"/>
              <c:showVal val="1"/>
              <c:showCatName val="1"/>
              <c:showSerName val="0"/>
              <c:showPercent val="0"/>
              <c:showBubbleSize val="0"/>
            </c:dLbl>
            <c:txPr>
              <a:bodyPr/>
              <a:lstStyle/>
              <a:p>
                <a:pPr>
                  <a:defRPr sz="1200" b="1"/>
                </a:pPr>
                <a:endParaRPr lang="fr-FR"/>
              </a:p>
            </c:txPr>
            <c:dLblPos val="r"/>
            <c:showLegendKey val="0"/>
            <c:showVal val="1"/>
            <c:showCatName val="1"/>
            <c:showSerName val="0"/>
            <c:showPercent val="0"/>
            <c:showBubbleSize val="0"/>
            <c:showLeaderLines val="0"/>
          </c:dLbls>
          <c:xVal>
            <c:strRef>
              <c:f>'[Graphique dans Microsoft PowerPoint]Feuil1'!$A$2:$A$6</c:f>
              <c:strCache>
                <c:ptCount val="5"/>
                <c:pt idx="0">
                  <c:v> DASEN</c:v>
                </c:pt>
                <c:pt idx="1">
                  <c:v>Ch.  Ser. Aca. (SG, DRH)</c:v>
                </c:pt>
                <c:pt idx="2">
                  <c:v>Recteur</c:v>
                </c:pt>
                <c:pt idx="3">
                  <c:v>Ch. Etab</c:v>
                </c:pt>
                <c:pt idx="4">
                  <c:v>Eseignants</c:v>
                </c:pt>
              </c:strCache>
            </c:strRef>
          </c:xVal>
          <c:yVal>
            <c:numRef>
              <c:f>'[Graphique dans Microsoft PowerPoint]Feuil1'!$B$2:$B$6</c:f>
              <c:numCache>
                <c:formatCode>General</c:formatCode>
                <c:ptCount val="5"/>
                <c:pt idx="0">
                  <c:v>1</c:v>
                </c:pt>
                <c:pt idx="1">
                  <c:v>2</c:v>
                </c:pt>
                <c:pt idx="2">
                  <c:v>3</c:v>
                </c:pt>
                <c:pt idx="3">
                  <c:v>4</c:v>
                </c:pt>
                <c:pt idx="4">
                  <c:v>5</c:v>
                </c:pt>
              </c:numCache>
            </c:numRef>
          </c:yVal>
          <c:smooth val="0"/>
        </c:ser>
        <c:dLbls>
          <c:dLblPos val="r"/>
          <c:showLegendKey val="0"/>
          <c:showVal val="1"/>
          <c:showCatName val="1"/>
          <c:showSerName val="0"/>
          <c:showPercent val="0"/>
          <c:showBubbleSize val="0"/>
        </c:dLbls>
        <c:axId val="112612480"/>
        <c:axId val="112619520"/>
      </c:scatterChart>
      <c:valAx>
        <c:axId val="112612480"/>
        <c:scaling>
          <c:orientation val="minMax"/>
          <c:max val="5"/>
        </c:scaling>
        <c:delete val="0"/>
        <c:axPos val="b"/>
        <c:majorTickMark val="out"/>
        <c:minorTickMark val="none"/>
        <c:tickLblPos val="nextTo"/>
        <c:crossAx val="112619520"/>
        <c:crosses val="autoZero"/>
        <c:crossBetween val="midCat"/>
        <c:majorUnit val="1"/>
      </c:valAx>
      <c:valAx>
        <c:axId val="112619520"/>
        <c:scaling>
          <c:orientation val="minMax"/>
          <c:max val="5"/>
        </c:scaling>
        <c:delete val="1"/>
        <c:axPos val="l"/>
        <c:majorGridlines/>
        <c:numFmt formatCode="General" sourceLinked="1"/>
        <c:majorTickMark val="out"/>
        <c:minorTickMark val="none"/>
        <c:tickLblPos val="nextTo"/>
        <c:crossAx val="112612480"/>
        <c:crosses val="autoZero"/>
        <c:crossBetween val="midCat"/>
        <c:majorUnit val="1"/>
      </c:valAx>
    </c:plotArea>
    <c:plotVisOnly val="1"/>
    <c:dispBlanksAs val="gap"/>
    <c:showDLblsOverMax val="0"/>
  </c:chart>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b="1"/>
            </a:pPr>
            <a:r>
              <a:rPr lang="fr-FR" sz="2400" b="1" i="0" u="none" strike="noStrike" baseline="0" dirty="0" smtClean="0">
                <a:effectLst/>
              </a:rPr>
              <a:t>5.1 </a:t>
            </a:r>
            <a:r>
              <a:rPr lang="fr-FR" sz="2400" b="1" i="0" u="none" strike="noStrike" baseline="0" dirty="0">
                <a:effectLst/>
              </a:rPr>
              <a:t>En général, vous diriez que votre santé est :</a:t>
            </a:r>
            <a:r>
              <a:rPr lang="fr-FR" sz="2400" b="1" i="0" u="none" strike="noStrike" baseline="0" dirty="0"/>
              <a:t> </a:t>
            </a:r>
            <a:endParaRPr lang="en-US" sz="2400" b="1" dirty="0"/>
          </a:p>
        </c:rich>
      </c:tx>
      <c:layout>
        <c:manualLayout>
          <c:xMode val="edge"/>
          <c:yMode val="edge"/>
          <c:x val="0.16881938368815011"/>
          <c:y val="4.5718619494937503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tx>
            <c:strRef>
              <c:f>Feuil1!$B$322</c:f>
              <c:strCache>
                <c:ptCount val="1"/>
                <c:pt idx="0">
                  <c:v>Total enquête</c:v>
                </c:pt>
              </c:strCache>
            </c:strRef>
          </c:tx>
          <c:dPt>
            <c:idx val="0"/>
            <c:bubble3D val="0"/>
            <c:spPr>
              <a:solidFill>
                <a:schemeClr val="accent3">
                  <a:lumMod val="50000"/>
                </a:schemeClr>
              </a:solidFill>
            </c:spPr>
          </c:dPt>
          <c:dPt>
            <c:idx val="1"/>
            <c:bubble3D val="0"/>
            <c:spPr>
              <a:solidFill>
                <a:srgbClr val="92D050"/>
              </a:solidFill>
            </c:spPr>
          </c:dPt>
          <c:dPt>
            <c:idx val="2"/>
            <c:bubble3D val="0"/>
            <c:explosion val="9"/>
          </c:dPt>
          <c:dPt>
            <c:idx val="3"/>
            <c:bubble3D val="0"/>
            <c:spPr>
              <a:solidFill>
                <a:srgbClr val="FF0000"/>
              </a:solidFill>
            </c:spPr>
          </c:dPt>
          <c:dPt>
            <c:idx val="4"/>
            <c:bubble3D val="0"/>
            <c:spPr>
              <a:solidFill>
                <a:srgbClr val="C00000"/>
              </a:solidFill>
            </c:spPr>
          </c:dPt>
          <c:cat>
            <c:strRef>
              <c:f>Feuil1!$A$323:$A$327</c:f>
              <c:strCache>
                <c:ptCount val="5"/>
                <c:pt idx="0">
                  <c:v>Excellente</c:v>
                </c:pt>
                <c:pt idx="1">
                  <c:v>Très bonne</c:v>
                </c:pt>
                <c:pt idx="2">
                  <c:v>Bonne/assez bonne</c:v>
                </c:pt>
                <c:pt idx="3">
                  <c:v>Plutôt mauvaise</c:v>
                </c:pt>
                <c:pt idx="4">
                  <c:v>Mauvaise</c:v>
                </c:pt>
              </c:strCache>
            </c:strRef>
          </c:cat>
          <c:val>
            <c:numRef>
              <c:f>Feuil1!$B$323:$B$327</c:f>
              <c:numCache>
                <c:formatCode>General</c:formatCode>
                <c:ptCount val="5"/>
                <c:pt idx="0">
                  <c:v>5</c:v>
                </c:pt>
                <c:pt idx="1">
                  <c:v>20</c:v>
                </c:pt>
                <c:pt idx="2">
                  <c:v>62</c:v>
                </c:pt>
                <c:pt idx="3">
                  <c:v>12</c:v>
                </c:pt>
                <c:pt idx="4">
                  <c:v>1</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74433654126567506"/>
          <c:y val="0.21049601577605512"/>
          <c:w val="0.23868815009234956"/>
          <c:h val="0.73610009666387743"/>
        </c:manualLayout>
      </c:layout>
      <c:overlay val="0"/>
      <c:txPr>
        <a:bodyPr/>
        <a:lstStyle/>
        <a:p>
          <a:pPr>
            <a:defRPr sz="1600" b="1"/>
          </a:pPr>
          <a:endParaRPr lang="fr-FR"/>
        </a:p>
      </c:txPr>
    </c:legend>
    <c:plotVisOnly val="1"/>
    <c:dispBlanksAs val="gap"/>
    <c:showDLblsOverMax val="0"/>
  </c:chart>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a:pPr>
            <a:r>
              <a:rPr lang="fr-FR" sz="1800" b="1" i="0" u="none" strike="noStrike" baseline="0" dirty="0" smtClean="0">
                <a:effectLst/>
              </a:rPr>
              <a:t>5.2 </a:t>
            </a:r>
            <a:r>
              <a:rPr lang="fr-FR" sz="1800" b="1" i="0" u="none" strike="noStrike" baseline="0" dirty="0">
                <a:effectLst/>
              </a:rPr>
              <a:t>Votre entourage vous fait remarquer votre irritabilité</a:t>
            </a:r>
            <a:r>
              <a:rPr lang="fr-FR" sz="1800" b="1" i="0" u="none" strike="noStrike" baseline="0" dirty="0"/>
              <a:t> </a:t>
            </a:r>
            <a:endParaRPr lang="fr-FR" b="1" dirty="0"/>
          </a:p>
        </c:rich>
      </c:tx>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0.44855971128608924"/>
          <c:y val="0.17025568587617246"/>
          <c:w val="0.52069028871391076"/>
          <c:h val="0.73691256527052551"/>
        </c:manualLayout>
      </c:layout>
      <c:bar3DChart>
        <c:barDir val="bar"/>
        <c:grouping val="clustered"/>
        <c:varyColors val="0"/>
        <c:ser>
          <c:idx val="0"/>
          <c:order val="0"/>
          <c:spPr>
            <a:solidFill>
              <a:srgbClr val="C00000"/>
            </a:solidFill>
          </c:spPr>
          <c:invertIfNegative val="0"/>
          <c:dPt>
            <c:idx val="1"/>
            <c:invertIfNegative val="0"/>
            <c:bubble3D val="0"/>
            <c:spPr>
              <a:solidFill>
                <a:srgbClr val="FFC000"/>
              </a:solidFill>
            </c:spPr>
          </c:dPt>
          <c:dPt>
            <c:idx val="2"/>
            <c:invertIfNegative val="0"/>
            <c:bubble3D val="0"/>
            <c:spPr>
              <a:solidFill>
                <a:srgbClr val="7CCA62"/>
              </a:solidFill>
            </c:spPr>
          </c:dPt>
          <c:dPt>
            <c:idx val="3"/>
            <c:invertIfNegative val="0"/>
            <c:bubble3D val="0"/>
            <c:spPr>
              <a:solidFill>
                <a:srgbClr val="00B050"/>
              </a:solidFill>
            </c:spPr>
          </c:dPt>
          <c:cat>
            <c:strRef>
              <c:f>Feuil1!$A$332:$A$335</c:f>
              <c:strCache>
                <c:ptCount val="4"/>
                <c:pt idx="0">
                  <c:v>Total tout le temps et très souvent</c:v>
                </c:pt>
                <c:pt idx="1">
                  <c:v>Parfois</c:v>
                </c:pt>
                <c:pt idx="2">
                  <c:v>très peu</c:v>
                </c:pt>
                <c:pt idx="3">
                  <c:v>Jamais</c:v>
                </c:pt>
              </c:strCache>
            </c:strRef>
          </c:cat>
          <c:val>
            <c:numRef>
              <c:f>Feuil1!$B$332:$B$335</c:f>
              <c:numCache>
                <c:formatCode>General</c:formatCode>
                <c:ptCount val="4"/>
                <c:pt idx="0">
                  <c:v>33</c:v>
                </c:pt>
                <c:pt idx="1">
                  <c:v>46</c:v>
                </c:pt>
                <c:pt idx="2">
                  <c:v>12</c:v>
                </c:pt>
                <c:pt idx="3">
                  <c:v>9</c:v>
                </c:pt>
              </c:numCache>
            </c:numRef>
          </c:val>
        </c:ser>
        <c:dLbls>
          <c:showLegendKey val="0"/>
          <c:showVal val="0"/>
          <c:showCatName val="0"/>
          <c:showSerName val="0"/>
          <c:showPercent val="0"/>
          <c:showBubbleSize val="0"/>
        </c:dLbls>
        <c:gapWidth val="150"/>
        <c:shape val="box"/>
        <c:axId val="112998272"/>
        <c:axId val="112999808"/>
        <c:axId val="0"/>
      </c:bar3DChart>
      <c:catAx>
        <c:axId val="112998272"/>
        <c:scaling>
          <c:orientation val="minMax"/>
        </c:scaling>
        <c:delete val="0"/>
        <c:axPos val="l"/>
        <c:majorTickMark val="out"/>
        <c:minorTickMark val="none"/>
        <c:tickLblPos val="nextTo"/>
        <c:txPr>
          <a:bodyPr/>
          <a:lstStyle/>
          <a:p>
            <a:pPr>
              <a:defRPr b="1"/>
            </a:pPr>
            <a:endParaRPr lang="fr-FR"/>
          </a:p>
        </c:txPr>
        <c:crossAx val="112999808"/>
        <c:crosses val="autoZero"/>
        <c:auto val="1"/>
        <c:lblAlgn val="ctr"/>
        <c:lblOffset val="100"/>
        <c:noMultiLvlLbl val="0"/>
      </c:catAx>
      <c:valAx>
        <c:axId val="112999808"/>
        <c:scaling>
          <c:orientation val="minMax"/>
        </c:scaling>
        <c:delete val="0"/>
        <c:axPos val="b"/>
        <c:majorGridlines/>
        <c:numFmt formatCode="General" sourceLinked="1"/>
        <c:majorTickMark val="out"/>
        <c:minorTickMark val="none"/>
        <c:tickLblPos val="nextTo"/>
        <c:crossAx val="112998272"/>
        <c:crosses val="autoZero"/>
        <c:crossBetween val="between"/>
      </c:valAx>
    </c:plotArea>
    <c:plotVisOnly val="1"/>
    <c:dispBlanksAs val="gap"/>
    <c:showDLblsOverMax val="0"/>
  </c:chart>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a:pPr>
            <a:r>
              <a:rPr lang="fr-FR" sz="1800" b="1" i="0" u="none" strike="noStrike" baseline="0" dirty="0">
                <a:effectLst/>
              </a:rPr>
              <a:t> </a:t>
            </a:r>
            <a:r>
              <a:rPr lang="fr-FR" sz="1800" b="1" i="0" u="none" strike="noStrike" baseline="0" dirty="0" smtClean="0">
                <a:effectLst/>
              </a:rPr>
              <a:t>5.3 </a:t>
            </a:r>
            <a:r>
              <a:rPr lang="fr-FR" sz="1800" b="1" i="0" u="none" strike="noStrike" baseline="0" dirty="0">
                <a:effectLst/>
              </a:rPr>
              <a:t>Vous vous sentez irrité(e) ? stressé(e) ? épuisé(e) ?</a:t>
            </a:r>
            <a:r>
              <a:rPr lang="fr-FR" sz="1800" b="1" i="0" u="none" strike="noStrike" baseline="0" dirty="0"/>
              <a:t> </a:t>
            </a:r>
            <a:endParaRPr lang="fr-FR" b="1" dirty="0"/>
          </a:p>
        </c:rich>
      </c:tx>
      <c:layout/>
      <c:overlay val="0"/>
    </c:title>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invertIfNegative val="0"/>
          <c:dPt>
            <c:idx val="0"/>
            <c:invertIfNegative val="0"/>
            <c:bubble3D val="0"/>
            <c:spPr>
              <a:solidFill>
                <a:srgbClr val="C00000"/>
              </a:solidFill>
            </c:spPr>
          </c:dPt>
          <c:dPt>
            <c:idx val="1"/>
            <c:invertIfNegative val="0"/>
            <c:bubble3D val="0"/>
            <c:spPr>
              <a:solidFill>
                <a:srgbClr val="FFC000"/>
              </a:solidFill>
            </c:spPr>
          </c:dPt>
          <c:dPt>
            <c:idx val="2"/>
            <c:invertIfNegative val="0"/>
            <c:bubble3D val="0"/>
            <c:spPr>
              <a:solidFill>
                <a:srgbClr val="7CCA62"/>
              </a:solidFill>
            </c:spPr>
          </c:dPt>
          <c:dPt>
            <c:idx val="3"/>
            <c:invertIfNegative val="0"/>
            <c:bubble3D val="0"/>
            <c:spPr>
              <a:solidFill>
                <a:srgbClr val="00B050"/>
              </a:solidFill>
            </c:spPr>
          </c:dPt>
          <c:cat>
            <c:strRef>
              <c:f>Feuil1!$A$340:$A$343</c:f>
              <c:strCache>
                <c:ptCount val="4"/>
                <c:pt idx="0">
                  <c:v>Total tout le temps et très souvent</c:v>
                </c:pt>
                <c:pt idx="1">
                  <c:v>parfois</c:v>
                </c:pt>
                <c:pt idx="2">
                  <c:v>très peu</c:v>
                </c:pt>
                <c:pt idx="3">
                  <c:v>jamais</c:v>
                </c:pt>
              </c:strCache>
            </c:strRef>
          </c:cat>
          <c:val>
            <c:numRef>
              <c:f>Feuil1!$B$340:$B$343</c:f>
              <c:numCache>
                <c:formatCode>General</c:formatCode>
                <c:ptCount val="4"/>
                <c:pt idx="0">
                  <c:v>62</c:v>
                </c:pt>
                <c:pt idx="1">
                  <c:v>33</c:v>
                </c:pt>
                <c:pt idx="2">
                  <c:v>4</c:v>
                </c:pt>
                <c:pt idx="3">
                  <c:v>1</c:v>
                </c:pt>
              </c:numCache>
            </c:numRef>
          </c:val>
        </c:ser>
        <c:dLbls>
          <c:showLegendKey val="0"/>
          <c:showVal val="0"/>
          <c:showCatName val="0"/>
          <c:showSerName val="0"/>
          <c:showPercent val="0"/>
          <c:showBubbleSize val="0"/>
        </c:dLbls>
        <c:gapWidth val="150"/>
        <c:shape val="box"/>
        <c:axId val="112690688"/>
        <c:axId val="112692224"/>
        <c:axId val="0"/>
      </c:bar3DChart>
      <c:catAx>
        <c:axId val="112690688"/>
        <c:scaling>
          <c:orientation val="minMax"/>
        </c:scaling>
        <c:delete val="0"/>
        <c:axPos val="l"/>
        <c:majorTickMark val="out"/>
        <c:minorTickMark val="none"/>
        <c:tickLblPos val="nextTo"/>
        <c:txPr>
          <a:bodyPr/>
          <a:lstStyle/>
          <a:p>
            <a:pPr>
              <a:defRPr sz="1200" b="1"/>
            </a:pPr>
            <a:endParaRPr lang="fr-FR"/>
          </a:p>
        </c:txPr>
        <c:crossAx val="112692224"/>
        <c:crosses val="autoZero"/>
        <c:auto val="1"/>
        <c:lblAlgn val="ctr"/>
        <c:lblOffset val="100"/>
        <c:noMultiLvlLbl val="0"/>
      </c:catAx>
      <c:valAx>
        <c:axId val="112692224"/>
        <c:scaling>
          <c:orientation val="minMax"/>
        </c:scaling>
        <c:delete val="0"/>
        <c:axPos val="b"/>
        <c:majorGridlines/>
        <c:numFmt formatCode="General" sourceLinked="1"/>
        <c:majorTickMark val="out"/>
        <c:minorTickMark val="none"/>
        <c:tickLblPos val="nextTo"/>
        <c:crossAx val="112690688"/>
        <c:crosses val="autoZero"/>
        <c:crossBetween val="between"/>
      </c:valAx>
    </c:plotArea>
    <c:plotVisOnly val="1"/>
    <c:dispBlanksAs val="gap"/>
    <c:showDLblsOverMax val="0"/>
  </c:chart>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b="1"/>
            </a:pPr>
            <a:r>
              <a:rPr lang="fr-FR" sz="2400" b="0" i="0" u="none" strike="noStrike" baseline="0" dirty="0">
                <a:effectLst/>
              </a:rPr>
              <a:t> </a:t>
            </a:r>
            <a:r>
              <a:rPr lang="fr-FR" sz="2400" b="0" i="0" u="none" strike="noStrike" baseline="0" dirty="0" smtClean="0">
                <a:effectLst/>
              </a:rPr>
              <a:t>5.4 </a:t>
            </a:r>
            <a:r>
              <a:rPr lang="fr-FR" sz="2400" b="0" i="0" u="none" strike="noStrike" baseline="0" dirty="0">
                <a:effectLst/>
              </a:rPr>
              <a:t>Vous avez subi des situations éprouvantes ou déstabilisantes sur le plan émotionnel</a:t>
            </a:r>
            <a:r>
              <a:rPr lang="fr-FR" sz="2400" b="0" i="0" u="none" strike="noStrike" baseline="0" dirty="0"/>
              <a:t> </a:t>
            </a:r>
            <a:endParaRPr lang="fr-FR" sz="2400" b="0" dirty="0"/>
          </a:p>
        </c:rich>
      </c:tx>
      <c:layout>
        <c:manualLayout>
          <c:xMode val="edge"/>
          <c:yMode val="edge"/>
          <c:x val="0.12957555598702947"/>
          <c:y val="1.1916844074382127E-2"/>
        </c:manualLayout>
      </c:layout>
      <c:overlay val="1"/>
    </c:title>
    <c:autoTitleDeleted val="0"/>
    <c:plotArea>
      <c:layout>
        <c:manualLayout>
          <c:layoutTarget val="inner"/>
          <c:xMode val="edge"/>
          <c:yMode val="edge"/>
          <c:x val="0.13571653543307086"/>
          <c:y val="0.2088079615048119"/>
          <c:w val="0.80481423155438903"/>
          <c:h val="0.64185549722951296"/>
        </c:manualLayout>
      </c:layout>
      <c:areaChart>
        <c:grouping val="stacked"/>
        <c:varyColors val="0"/>
        <c:ser>
          <c:idx val="0"/>
          <c:order val="0"/>
          <c:spPr>
            <a:solidFill>
              <a:srgbClr val="FF0000"/>
            </a:solidFill>
          </c:spPr>
          <c:cat>
            <c:strRef>
              <c:f>Feuil1!$A$348:$A$351</c:f>
              <c:strCache>
                <c:ptCount val="4"/>
                <c:pt idx="0">
                  <c:v>Total tout le temps et très souvent</c:v>
                </c:pt>
                <c:pt idx="1">
                  <c:v>parfois</c:v>
                </c:pt>
                <c:pt idx="2">
                  <c:v>très peu</c:v>
                </c:pt>
                <c:pt idx="3">
                  <c:v>jamais</c:v>
                </c:pt>
              </c:strCache>
            </c:strRef>
          </c:cat>
          <c:val>
            <c:numRef>
              <c:f>Feuil1!$B$348:$B$351</c:f>
              <c:numCache>
                <c:formatCode>General</c:formatCode>
                <c:ptCount val="4"/>
                <c:pt idx="0">
                  <c:v>26</c:v>
                </c:pt>
                <c:pt idx="1">
                  <c:v>60</c:v>
                </c:pt>
                <c:pt idx="2">
                  <c:v>12</c:v>
                </c:pt>
                <c:pt idx="3">
                  <c:v>2</c:v>
                </c:pt>
              </c:numCache>
            </c:numRef>
          </c:val>
        </c:ser>
        <c:dLbls>
          <c:showLegendKey val="0"/>
          <c:showVal val="0"/>
          <c:showCatName val="0"/>
          <c:showSerName val="0"/>
          <c:showPercent val="0"/>
          <c:showBubbleSize val="0"/>
        </c:dLbls>
        <c:axId val="113105152"/>
        <c:axId val="113106944"/>
      </c:areaChart>
      <c:catAx>
        <c:axId val="113105152"/>
        <c:scaling>
          <c:orientation val="minMax"/>
        </c:scaling>
        <c:delete val="0"/>
        <c:axPos val="b"/>
        <c:majorTickMark val="out"/>
        <c:minorTickMark val="none"/>
        <c:tickLblPos val="nextTo"/>
        <c:txPr>
          <a:bodyPr/>
          <a:lstStyle/>
          <a:p>
            <a:pPr>
              <a:defRPr sz="1200" b="1"/>
            </a:pPr>
            <a:endParaRPr lang="fr-FR"/>
          </a:p>
        </c:txPr>
        <c:crossAx val="113106944"/>
        <c:crosses val="autoZero"/>
        <c:auto val="1"/>
        <c:lblAlgn val="ctr"/>
        <c:lblOffset val="100"/>
        <c:noMultiLvlLbl val="0"/>
      </c:catAx>
      <c:valAx>
        <c:axId val="113106944"/>
        <c:scaling>
          <c:orientation val="minMax"/>
        </c:scaling>
        <c:delete val="0"/>
        <c:axPos val="l"/>
        <c:majorGridlines/>
        <c:numFmt formatCode="General" sourceLinked="1"/>
        <c:majorTickMark val="out"/>
        <c:minorTickMark val="none"/>
        <c:tickLblPos val="nextTo"/>
        <c:crossAx val="113105152"/>
        <c:crosses val="autoZero"/>
        <c:crossBetween val="midCat"/>
      </c:valAx>
    </c:plotArea>
    <c:plotVisOnly val="1"/>
    <c:dispBlanksAs val="zero"/>
    <c:showDLblsOverMax val="0"/>
  </c:chart>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a:t>5.6</a:t>
            </a:r>
            <a:r>
              <a:rPr lang="fr-FR" baseline="0"/>
              <a:t> P</a:t>
            </a:r>
            <a:r>
              <a:rPr lang="fr-FR"/>
              <a:t>lage horaire précise pour consulter ses mails professionnel....</a:t>
            </a:r>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invertIfNegative val="0"/>
          <c:dPt>
            <c:idx val="0"/>
            <c:invertIfNegative val="0"/>
            <c:bubble3D val="0"/>
            <c:spPr>
              <a:solidFill>
                <a:srgbClr val="0F6FC6"/>
              </a:solidFill>
            </c:spPr>
          </c:dPt>
          <c:dPt>
            <c:idx val="1"/>
            <c:invertIfNegative val="0"/>
            <c:bubble3D val="0"/>
            <c:spPr>
              <a:solidFill>
                <a:srgbClr val="C00000"/>
              </a:solidFill>
            </c:spPr>
          </c:dPt>
          <c:dPt>
            <c:idx val="2"/>
            <c:invertIfNegative val="0"/>
            <c:bubble3D val="0"/>
            <c:spPr>
              <a:solidFill>
                <a:srgbClr val="7CCA62"/>
              </a:solidFill>
            </c:spPr>
          </c:dPt>
          <c:cat>
            <c:strRef>
              <c:f>Feuil1!$A$366:$A$368</c:f>
              <c:strCache>
                <c:ptCount val="3"/>
                <c:pt idx="0">
                  <c:v>total d’accord</c:v>
                </c:pt>
                <c:pt idx="1">
                  <c:v>pas d'accord</c:v>
                </c:pt>
                <c:pt idx="2">
                  <c:v>sans réponse</c:v>
                </c:pt>
              </c:strCache>
            </c:strRef>
          </c:cat>
          <c:val>
            <c:numRef>
              <c:f>Feuil1!$B$366:$B$368</c:f>
              <c:numCache>
                <c:formatCode>General</c:formatCode>
                <c:ptCount val="3"/>
                <c:pt idx="0">
                  <c:v>45</c:v>
                </c:pt>
                <c:pt idx="1">
                  <c:v>50</c:v>
                </c:pt>
                <c:pt idx="2">
                  <c:v>5</c:v>
                </c:pt>
              </c:numCache>
            </c:numRef>
          </c:val>
        </c:ser>
        <c:dLbls>
          <c:showLegendKey val="0"/>
          <c:showVal val="0"/>
          <c:showCatName val="0"/>
          <c:showSerName val="0"/>
          <c:showPercent val="0"/>
          <c:showBubbleSize val="0"/>
        </c:dLbls>
        <c:gapWidth val="150"/>
        <c:shape val="pyramid"/>
        <c:axId val="78772864"/>
        <c:axId val="78643584"/>
        <c:axId val="0"/>
      </c:bar3DChart>
      <c:catAx>
        <c:axId val="78772864"/>
        <c:scaling>
          <c:orientation val="minMax"/>
        </c:scaling>
        <c:delete val="0"/>
        <c:axPos val="b"/>
        <c:majorTickMark val="out"/>
        <c:minorTickMark val="none"/>
        <c:tickLblPos val="nextTo"/>
        <c:txPr>
          <a:bodyPr/>
          <a:lstStyle/>
          <a:p>
            <a:pPr>
              <a:defRPr sz="1200" b="1"/>
            </a:pPr>
            <a:endParaRPr lang="fr-FR"/>
          </a:p>
        </c:txPr>
        <c:crossAx val="78643584"/>
        <c:crosses val="autoZero"/>
        <c:auto val="1"/>
        <c:lblAlgn val="ctr"/>
        <c:lblOffset val="100"/>
        <c:noMultiLvlLbl val="0"/>
      </c:catAx>
      <c:valAx>
        <c:axId val="78643584"/>
        <c:scaling>
          <c:orientation val="minMax"/>
        </c:scaling>
        <c:delete val="0"/>
        <c:axPos val="l"/>
        <c:majorGridlines/>
        <c:numFmt formatCode="General" sourceLinked="1"/>
        <c:majorTickMark val="out"/>
        <c:minorTickMark val="none"/>
        <c:tickLblPos val="nextTo"/>
        <c:crossAx val="78772864"/>
        <c:crosses val="autoZero"/>
        <c:crossBetween val="between"/>
      </c:valAx>
    </c:plotArea>
    <c:plotVisOnly val="1"/>
    <c:dispBlanksAs val="gap"/>
    <c:showDLblsOverMax val="0"/>
  </c:chart>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a:pPr>
            <a:r>
              <a:rPr lang="fr-FR" sz="1800" b="1" i="0" u="none" strike="noStrike" baseline="0" dirty="0" smtClean="0">
                <a:effectLst/>
              </a:rPr>
              <a:t>5.5 </a:t>
            </a:r>
            <a:r>
              <a:rPr lang="fr-FR" sz="1800" b="1" i="0" u="none" strike="noStrike" baseline="0" dirty="0">
                <a:effectLst/>
              </a:rPr>
              <a:t>Charge de travail / temps de travail et impact négatif sur la  vie privée</a:t>
            </a:r>
            <a:r>
              <a:rPr lang="fr-FR" sz="1800" b="1" i="0" u="none" strike="noStrike" baseline="0" dirty="0"/>
              <a:t> </a:t>
            </a:r>
            <a:endParaRPr lang="fr-FR" b="1" dirty="0"/>
          </a:p>
        </c:rich>
      </c:tx>
      <c:layout>
        <c:manualLayout>
          <c:xMode val="edge"/>
          <c:yMode val="edge"/>
          <c:x val="0.23327291037260825"/>
          <c:y val="7.9678481112518441E-3"/>
        </c:manualLayout>
      </c:layout>
      <c:overlay val="0"/>
    </c:title>
    <c:autoTitleDeleted val="0"/>
    <c:plotArea>
      <c:layout>
        <c:manualLayout>
          <c:layoutTarget val="inner"/>
          <c:xMode val="edge"/>
          <c:yMode val="edge"/>
          <c:x val="1.6096324847834312E-2"/>
          <c:y val="0.23348631197840763"/>
          <c:w val="0.59745574430936033"/>
          <c:h val="0.56018040479162445"/>
        </c:manualLayout>
      </c:layout>
      <c:doughnutChart>
        <c:varyColors val="1"/>
        <c:ser>
          <c:idx val="0"/>
          <c:order val="0"/>
          <c:dPt>
            <c:idx val="0"/>
            <c:bubble3D val="0"/>
            <c:spPr>
              <a:solidFill>
                <a:srgbClr val="C00000"/>
              </a:solidFill>
            </c:spPr>
          </c:dPt>
          <c:dPt>
            <c:idx val="1"/>
            <c:bubble3D val="0"/>
            <c:spPr>
              <a:solidFill>
                <a:srgbClr val="FF0000"/>
              </a:solidFill>
            </c:spPr>
          </c:dPt>
          <c:dPt>
            <c:idx val="2"/>
            <c:bubble3D val="0"/>
            <c:spPr>
              <a:solidFill>
                <a:srgbClr val="FFC000"/>
              </a:solidFill>
            </c:spPr>
          </c:dPt>
          <c:dPt>
            <c:idx val="3"/>
            <c:bubble3D val="0"/>
            <c:spPr>
              <a:solidFill>
                <a:srgbClr val="00B050"/>
              </a:solidFill>
            </c:spPr>
          </c:dPt>
          <c:cat>
            <c:strRef>
              <c:f>Feuil1!$A$356:$A$359</c:f>
              <c:strCache>
                <c:ptCount val="4"/>
                <c:pt idx="0">
                  <c:v> oui, certainement</c:v>
                </c:pt>
                <c:pt idx="1">
                  <c:v>oui, jusqu'à un certain point </c:v>
                </c:pt>
                <c:pt idx="2">
                  <c:v> oui, mais juste un peu</c:v>
                </c:pt>
                <c:pt idx="3">
                  <c:v>non, pas du tout</c:v>
                </c:pt>
              </c:strCache>
            </c:strRef>
          </c:cat>
          <c:val>
            <c:numRef>
              <c:f>Feuil1!$B$356:$B$359</c:f>
              <c:numCache>
                <c:formatCode>General</c:formatCode>
                <c:ptCount val="4"/>
                <c:pt idx="0">
                  <c:v>55</c:v>
                </c:pt>
                <c:pt idx="1">
                  <c:v>32</c:v>
                </c:pt>
                <c:pt idx="2">
                  <c:v>12</c:v>
                </c:pt>
                <c:pt idx="3">
                  <c:v>1</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64821452531099655"/>
          <c:y val="0.29633186181927496"/>
          <c:w val="0.30235166349818166"/>
          <c:h val="0.3820534959043157"/>
        </c:manualLayout>
      </c:layout>
      <c:overlay val="0"/>
      <c:txPr>
        <a:bodyPr/>
        <a:lstStyle/>
        <a:p>
          <a:pPr>
            <a:defRPr sz="1200" b="1"/>
          </a:pPr>
          <a:endParaRPr lang="fr-FR"/>
        </a:p>
      </c:txPr>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b="1"/>
            </a:pPr>
            <a:r>
              <a:rPr lang="fr-FR" sz="1800" b="1" i="0" u="none" strike="noStrike" baseline="0" dirty="0" smtClean="0">
                <a:effectLst/>
              </a:rPr>
              <a:t>1.4 </a:t>
            </a:r>
            <a:r>
              <a:rPr lang="fr-FR" sz="1800" b="1" i="0" u="none" strike="noStrike" baseline="0" dirty="0">
                <a:effectLst/>
              </a:rPr>
              <a:t>Il vous arrive de travailler tard le soir (au-delà de 20 heures)</a:t>
            </a:r>
            <a:r>
              <a:rPr lang="fr-FR" sz="1800" b="1" i="0" u="none" strike="noStrike" baseline="0" dirty="0"/>
              <a:t> </a:t>
            </a:r>
            <a:endParaRPr lang="fr-FR" b="1" dirty="0"/>
          </a:p>
        </c:rich>
      </c:tx>
      <c:layout>
        <c:manualLayout>
          <c:xMode val="edge"/>
          <c:yMode val="edge"/>
          <c:x val="0.11052077865266842"/>
          <c:y val="1.3888888888888888E-2"/>
        </c:manualLayout>
      </c:layout>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8.8281277340332462E-2"/>
          <c:y val="0.18485364371279006"/>
          <c:w val="0.76787095363079616"/>
          <c:h val="0.62777522268767527"/>
        </c:manualLayout>
      </c:layout>
      <c:area3DChart>
        <c:grouping val="stacked"/>
        <c:varyColors val="0"/>
        <c:ser>
          <c:idx val="0"/>
          <c:order val="0"/>
          <c:spPr>
            <a:solidFill>
              <a:srgbClr val="FF0000"/>
            </a:solidFill>
          </c:spPr>
          <c:cat>
            <c:strRef>
              <c:f>'CONDITIONS DE TRAVAIL'!$A$30:$A$34</c:f>
              <c:strCache>
                <c:ptCount val="5"/>
                <c:pt idx="0">
                  <c:v>toujours</c:v>
                </c:pt>
                <c:pt idx="1">
                  <c:v>souvent</c:v>
                </c:pt>
                <c:pt idx="2">
                  <c:v>parfois     </c:v>
                </c:pt>
                <c:pt idx="3">
                  <c:v>rarement</c:v>
                </c:pt>
                <c:pt idx="4">
                  <c:v>jamais/presque jamais</c:v>
                </c:pt>
              </c:strCache>
            </c:strRef>
          </c:cat>
          <c:val>
            <c:numRef>
              <c:f>'CONDITIONS DE TRAVAIL'!$B$30:$B$34</c:f>
              <c:numCache>
                <c:formatCode>General</c:formatCode>
                <c:ptCount val="5"/>
                <c:pt idx="0">
                  <c:v>41</c:v>
                </c:pt>
                <c:pt idx="1">
                  <c:v>39</c:v>
                </c:pt>
                <c:pt idx="2" formatCode="0">
                  <c:v>6</c:v>
                </c:pt>
                <c:pt idx="3" formatCode="0">
                  <c:v>1</c:v>
                </c:pt>
                <c:pt idx="4">
                  <c:v>0.5</c:v>
                </c:pt>
              </c:numCache>
            </c:numRef>
          </c:val>
        </c:ser>
        <c:dLbls>
          <c:showLegendKey val="0"/>
          <c:showVal val="0"/>
          <c:showCatName val="0"/>
          <c:showSerName val="0"/>
          <c:showPercent val="0"/>
          <c:showBubbleSize val="0"/>
        </c:dLbls>
        <c:gapDepth val="140"/>
        <c:axId val="84898944"/>
        <c:axId val="84900480"/>
        <c:axId val="0"/>
      </c:area3DChart>
      <c:catAx>
        <c:axId val="84898944"/>
        <c:scaling>
          <c:orientation val="minMax"/>
        </c:scaling>
        <c:delete val="0"/>
        <c:axPos val="b"/>
        <c:majorTickMark val="out"/>
        <c:minorTickMark val="none"/>
        <c:tickLblPos val="nextTo"/>
        <c:txPr>
          <a:bodyPr/>
          <a:lstStyle/>
          <a:p>
            <a:pPr>
              <a:defRPr sz="1600" b="1"/>
            </a:pPr>
            <a:endParaRPr lang="fr-FR"/>
          </a:p>
        </c:txPr>
        <c:crossAx val="84900480"/>
        <c:crosses val="autoZero"/>
        <c:auto val="1"/>
        <c:lblAlgn val="ctr"/>
        <c:lblOffset val="100"/>
        <c:noMultiLvlLbl val="0"/>
      </c:catAx>
      <c:valAx>
        <c:axId val="84900480"/>
        <c:scaling>
          <c:orientation val="minMax"/>
        </c:scaling>
        <c:delete val="0"/>
        <c:axPos val="l"/>
        <c:majorGridlines/>
        <c:numFmt formatCode="General" sourceLinked="1"/>
        <c:majorTickMark val="out"/>
        <c:minorTickMark val="none"/>
        <c:tickLblPos val="nextTo"/>
        <c:txPr>
          <a:bodyPr/>
          <a:lstStyle/>
          <a:p>
            <a:pPr>
              <a:defRPr sz="1400"/>
            </a:pPr>
            <a:endParaRPr lang="fr-FR"/>
          </a:p>
        </c:txPr>
        <c:crossAx val="84898944"/>
        <c:crosses val="autoZero"/>
        <c:crossBetween val="midCat"/>
      </c:valAx>
    </c:plotArea>
    <c:plotVisOnly val="1"/>
    <c:dispBlanksAs val="zero"/>
    <c:showDLblsOverMax val="0"/>
  </c:chart>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a:lstStyle/>
          <a:p>
            <a:pPr algn="l">
              <a:defRPr/>
            </a:pPr>
            <a:r>
              <a:rPr lang="fr-FR" sz="2400" b="0" dirty="0" smtClean="0">
                <a:latin typeface="+mj-lt"/>
              </a:rPr>
              <a:t>5.7 </a:t>
            </a:r>
            <a:r>
              <a:rPr lang="fr-FR" sz="2400" b="0" dirty="0">
                <a:latin typeface="+mj-lt"/>
              </a:rPr>
              <a:t>Classement par ordre d’importance (réponse indice 4 : le plus important</a:t>
            </a:r>
            <a:r>
              <a:rPr lang="fr-FR" dirty="0"/>
              <a:t>) </a:t>
            </a:r>
          </a:p>
        </c:rich>
      </c:tx>
      <c:layout/>
      <c:overlay val="1"/>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0.33032930981524927"/>
          <c:y val="0.168126901562477"/>
          <c:w val="0.78999815992667477"/>
          <c:h val="0.76986805705298078"/>
        </c:manualLayout>
      </c:layout>
      <c:area3DChart>
        <c:grouping val="standard"/>
        <c:varyColors val="0"/>
        <c:ser>
          <c:idx val="0"/>
          <c:order val="0"/>
          <c:spPr>
            <a:solidFill>
              <a:schemeClr val="bg2">
                <a:lumMod val="50000"/>
              </a:schemeClr>
            </a:solidFill>
          </c:spPr>
          <c:dLbls>
            <c:delete val="1"/>
          </c:dLbls>
          <c:cat>
            <c:strRef>
              <c:f>Feuil1!$A$375:$A$378</c:f>
              <c:strCache>
                <c:ptCount val="4"/>
                <c:pt idx="0">
                  <c:v>Vie prof.</c:v>
                </c:pt>
                <c:pt idx="1">
                  <c:v>Vie familiale</c:v>
                </c:pt>
                <c:pt idx="2">
                  <c:v>Vie de couple</c:v>
                </c:pt>
                <c:pt idx="3">
                  <c:v>Vie sociale</c:v>
                </c:pt>
              </c:strCache>
            </c:strRef>
          </c:cat>
          <c:val>
            <c:numRef>
              <c:f>Feuil1!$B$375:$B$378</c:f>
              <c:numCache>
                <c:formatCode>General</c:formatCode>
                <c:ptCount val="4"/>
                <c:pt idx="0">
                  <c:v>4</c:v>
                </c:pt>
                <c:pt idx="1">
                  <c:v>2</c:v>
                </c:pt>
                <c:pt idx="2">
                  <c:v>3</c:v>
                </c:pt>
                <c:pt idx="3">
                  <c:v>1</c:v>
                </c:pt>
              </c:numCache>
            </c:numRef>
          </c:val>
        </c:ser>
        <c:dLbls>
          <c:showLegendKey val="0"/>
          <c:showVal val="1"/>
          <c:showCatName val="0"/>
          <c:showSerName val="0"/>
          <c:showPercent val="0"/>
          <c:showBubbleSize val="0"/>
        </c:dLbls>
        <c:axId val="78843264"/>
        <c:axId val="78902400"/>
        <c:axId val="112396480"/>
      </c:area3DChart>
      <c:catAx>
        <c:axId val="78843264"/>
        <c:scaling>
          <c:orientation val="minMax"/>
        </c:scaling>
        <c:delete val="0"/>
        <c:axPos val="b"/>
        <c:numFmt formatCode="General" sourceLinked="1"/>
        <c:majorTickMark val="out"/>
        <c:minorTickMark val="none"/>
        <c:tickLblPos val="nextTo"/>
        <c:crossAx val="78902400"/>
        <c:crosses val="autoZero"/>
        <c:auto val="1"/>
        <c:lblAlgn val="ctr"/>
        <c:lblOffset val="100"/>
        <c:noMultiLvlLbl val="0"/>
      </c:catAx>
      <c:valAx>
        <c:axId val="78902400"/>
        <c:scaling>
          <c:orientation val="minMax"/>
        </c:scaling>
        <c:delete val="0"/>
        <c:axPos val="l"/>
        <c:majorGridlines/>
        <c:numFmt formatCode="General" sourceLinked="1"/>
        <c:majorTickMark val="out"/>
        <c:minorTickMark val="none"/>
        <c:tickLblPos val="nextTo"/>
        <c:crossAx val="78843264"/>
        <c:crosses val="autoZero"/>
        <c:crossBetween val="midCat"/>
      </c:valAx>
      <c:serAx>
        <c:axId val="112396480"/>
        <c:scaling>
          <c:orientation val="minMax"/>
        </c:scaling>
        <c:delete val="1"/>
        <c:axPos val="b"/>
        <c:majorTickMark val="out"/>
        <c:minorTickMark val="none"/>
        <c:tickLblPos val="nextTo"/>
        <c:crossAx val="78902400"/>
        <c:crosses val="autoZero"/>
      </c:serAx>
    </c:plotArea>
    <c:plotVisOnly val="1"/>
    <c:dispBlanksAs val="gap"/>
    <c:showDLblsOverMax val="0"/>
  </c:chart>
  <c:txPr>
    <a:bodyPr/>
    <a:lstStyle/>
    <a:p>
      <a:pPr>
        <a:defRPr sz="1800"/>
      </a:pPr>
      <a:endParaRPr lang="fr-FR"/>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8318890493648855E-2"/>
          <c:y val="0.17177084490612154"/>
          <c:w val="0.8753860167800287"/>
          <c:h val="0.77287614744195088"/>
        </c:manualLayout>
      </c:layout>
      <c:bar3DChart>
        <c:barDir val="col"/>
        <c:grouping val="stacked"/>
        <c:varyColors val="0"/>
        <c:ser>
          <c:idx val="0"/>
          <c:order val="0"/>
          <c:spPr>
            <a:solidFill>
              <a:schemeClr val="accent1"/>
            </a:solidFill>
          </c:spPr>
          <c:invertIfNegative val="0"/>
          <c:dPt>
            <c:idx val="1"/>
            <c:invertIfNegative val="0"/>
            <c:bubble3D val="0"/>
            <c:spPr>
              <a:solidFill>
                <a:srgbClr val="C00000"/>
              </a:solidFill>
            </c:spPr>
          </c:dPt>
          <c:dPt>
            <c:idx val="2"/>
            <c:invertIfNegative val="0"/>
            <c:bubble3D val="0"/>
            <c:spPr>
              <a:solidFill>
                <a:schemeClr val="accent4"/>
              </a:solidFill>
            </c:spPr>
          </c:dPt>
          <c:cat>
            <c:strRef>
              <c:f>'[Graphique dans Microsoft PowerPoint]Feuil1'!$A$384:$A$386</c:f>
              <c:strCache>
                <c:ptCount val="3"/>
                <c:pt idx="0">
                  <c:v>Total d’accord</c:v>
                </c:pt>
                <c:pt idx="1">
                  <c:v>pas d'accord</c:v>
                </c:pt>
                <c:pt idx="2">
                  <c:v>sans réponse</c:v>
                </c:pt>
              </c:strCache>
            </c:strRef>
          </c:cat>
          <c:val>
            <c:numRef>
              <c:f>'[Graphique dans Microsoft PowerPoint]Feuil1'!$B$384:$B$386</c:f>
              <c:numCache>
                <c:formatCode>General</c:formatCode>
                <c:ptCount val="3"/>
                <c:pt idx="0">
                  <c:v>86</c:v>
                </c:pt>
                <c:pt idx="1">
                  <c:v>13</c:v>
                </c:pt>
                <c:pt idx="2">
                  <c:v>1</c:v>
                </c:pt>
              </c:numCache>
            </c:numRef>
          </c:val>
        </c:ser>
        <c:dLbls>
          <c:showLegendKey val="0"/>
          <c:showVal val="0"/>
          <c:showCatName val="0"/>
          <c:showSerName val="0"/>
          <c:showPercent val="0"/>
          <c:showBubbleSize val="0"/>
        </c:dLbls>
        <c:gapWidth val="150"/>
        <c:shape val="box"/>
        <c:axId val="112839680"/>
        <c:axId val="112841472"/>
        <c:axId val="0"/>
      </c:bar3DChart>
      <c:catAx>
        <c:axId val="112839680"/>
        <c:scaling>
          <c:orientation val="minMax"/>
        </c:scaling>
        <c:delete val="0"/>
        <c:axPos val="b"/>
        <c:majorTickMark val="out"/>
        <c:minorTickMark val="none"/>
        <c:tickLblPos val="nextTo"/>
        <c:txPr>
          <a:bodyPr/>
          <a:lstStyle/>
          <a:p>
            <a:pPr>
              <a:defRPr sz="1100" b="1"/>
            </a:pPr>
            <a:endParaRPr lang="fr-FR"/>
          </a:p>
        </c:txPr>
        <c:crossAx val="112841472"/>
        <c:crosses val="autoZero"/>
        <c:auto val="1"/>
        <c:lblAlgn val="ctr"/>
        <c:lblOffset val="100"/>
        <c:noMultiLvlLbl val="0"/>
      </c:catAx>
      <c:valAx>
        <c:axId val="112841472"/>
        <c:scaling>
          <c:orientation val="minMax"/>
        </c:scaling>
        <c:delete val="0"/>
        <c:axPos val="l"/>
        <c:majorGridlines/>
        <c:numFmt formatCode="General" sourceLinked="1"/>
        <c:majorTickMark val="out"/>
        <c:minorTickMark val="none"/>
        <c:tickLblPos val="nextTo"/>
        <c:crossAx val="112839680"/>
        <c:crosses val="autoZero"/>
        <c:crossBetween val="between"/>
      </c:valAx>
    </c:plotArea>
    <c:plotVisOnly val="1"/>
    <c:dispBlanksAs val="gap"/>
    <c:showDLblsOverMax val="0"/>
  </c:chart>
  <c:externalData r:id="rId1">
    <c:autoUpdate val="0"/>
  </c:externalData>
  <c:userShapes r:id="rId2"/>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l">
              <a:defRPr sz="1800"/>
            </a:pPr>
            <a:r>
              <a:rPr lang="fr-FR" sz="2000" b="0" dirty="0" smtClean="0"/>
              <a:t>5.9 </a:t>
            </a:r>
            <a:r>
              <a:rPr lang="fr-FR" sz="2000" b="0" dirty="0"/>
              <a:t>Le métier d'IA-IPR tel que vous devez le pratiquer correspond à celui que vous aviez imaginé</a:t>
            </a:r>
          </a:p>
        </c:rich>
      </c:tx>
      <c:layout>
        <c:manualLayout>
          <c:xMode val="edge"/>
          <c:yMode val="edge"/>
          <c:x val="0.15091567038690618"/>
          <c:y val="1.4321516465909829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1.5984570452623954E-3"/>
          <c:y val="9.3423198781746403E-2"/>
          <c:w val="0.71081391144863382"/>
          <c:h val="0.89225528475234384"/>
        </c:manualLayout>
      </c:layout>
      <c:pie3DChart>
        <c:varyColors val="1"/>
        <c:ser>
          <c:idx val="0"/>
          <c:order val="0"/>
          <c:cat>
            <c:strRef>
              <c:f>Feuil1!$A$393:$A$395</c:f>
              <c:strCache>
                <c:ptCount val="3"/>
                <c:pt idx="0">
                  <c:v>Total d’accord</c:v>
                </c:pt>
                <c:pt idx="1">
                  <c:v>pas d'accord</c:v>
                </c:pt>
                <c:pt idx="2">
                  <c:v>sans réponse</c:v>
                </c:pt>
              </c:strCache>
            </c:strRef>
          </c:cat>
          <c:val>
            <c:numRef>
              <c:f>Feuil1!$B$393:$B$395</c:f>
              <c:numCache>
                <c:formatCode>General</c:formatCode>
                <c:ptCount val="3"/>
                <c:pt idx="0">
                  <c:v>60</c:v>
                </c:pt>
                <c:pt idx="1">
                  <c:v>37</c:v>
                </c:pt>
                <c:pt idx="2">
                  <c:v>3</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0.69345143383315222"/>
          <c:y val="0.42399244184787704"/>
          <c:w val="0.30654856616684772"/>
          <c:h val="0.39842075397484106"/>
        </c:manualLayout>
      </c:layout>
      <c:overlay val="0"/>
      <c:txPr>
        <a:bodyPr/>
        <a:lstStyle/>
        <a:p>
          <a:pPr>
            <a:defRPr sz="1400" b="0"/>
          </a:pPr>
          <a:endParaRPr lang="fr-FR"/>
        </a:p>
      </c:txPr>
    </c:legend>
    <c:plotVisOnly val="1"/>
    <c:dispBlanksAs val="gap"/>
    <c:showDLblsOverMax val="0"/>
  </c:chart>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1"/>
            </a:pPr>
            <a:r>
              <a:rPr lang="fr-FR" sz="2000" b="0" i="0" u="none" strike="noStrike" baseline="0" dirty="0" smtClean="0">
                <a:effectLst/>
                <a:latin typeface="+mj-lt"/>
              </a:rPr>
              <a:t>5.10 </a:t>
            </a:r>
            <a:r>
              <a:rPr lang="fr-FR" sz="2000" b="0" i="0" u="none" strike="noStrike" baseline="0" dirty="0">
                <a:effectLst/>
                <a:latin typeface="+mj-lt"/>
              </a:rPr>
              <a:t>PERCEPTION DU METIER </a:t>
            </a:r>
            <a:r>
              <a:rPr lang="fr-FR" sz="2000" b="0" i="0" u="none" strike="noStrike" baseline="0" dirty="0" smtClean="0">
                <a:effectLst/>
                <a:latin typeface="+mj-lt"/>
              </a:rPr>
              <a:t>(indice  </a:t>
            </a:r>
            <a:r>
              <a:rPr lang="fr-FR" sz="2000" b="0" i="0" u="none" strike="noStrike" baseline="0" dirty="0">
                <a:effectLst/>
                <a:latin typeface="+mj-lt"/>
              </a:rPr>
              <a:t>5 pour le maximum)</a:t>
            </a:r>
            <a:r>
              <a:rPr lang="fr-FR" sz="2000" b="0" i="0" u="none" strike="noStrike" baseline="0" dirty="0">
                <a:latin typeface="+mj-lt"/>
              </a:rPr>
              <a:t> </a:t>
            </a:r>
            <a:endParaRPr lang="fr-FR" sz="2000" b="0" dirty="0">
              <a:latin typeface="+mj-lt"/>
            </a:endParaRPr>
          </a:p>
        </c:rich>
      </c:tx>
      <c:layout/>
      <c:overlay val="0"/>
    </c:title>
    <c:autoTitleDeleted val="0"/>
    <c:plotArea>
      <c:layout/>
      <c:scatterChart>
        <c:scatterStyle val="lineMarker"/>
        <c:varyColors val="0"/>
        <c:ser>
          <c:idx val="0"/>
          <c:order val="0"/>
          <c:spPr>
            <a:ln w="28575">
              <a:noFill/>
            </a:ln>
          </c:spPr>
          <c:dLbls>
            <c:dLbl>
              <c:idx val="0"/>
              <c:layout/>
              <c:tx>
                <c:rich>
                  <a:bodyPr/>
                  <a:lstStyle/>
                  <a:p>
                    <a:r>
                      <a:rPr lang="en-US" b="1" dirty="0" err="1"/>
                      <a:t>Décourageant</a:t>
                    </a:r>
                    <a:r>
                      <a:rPr lang="en-US" b="1"/>
                      <a:t>; </a:t>
                    </a:r>
                    <a:endParaRPr lang="en-US" dirty="0"/>
                  </a:p>
                </c:rich>
              </c:tx>
              <c:showLegendKey val="0"/>
              <c:showVal val="1"/>
              <c:showCatName val="1"/>
              <c:showSerName val="0"/>
              <c:showPercent val="0"/>
              <c:showBubbleSize val="0"/>
            </c:dLbl>
            <c:dLbl>
              <c:idx val="1"/>
              <c:layout/>
              <c:tx>
                <c:rich>
                  <a:bodyPr/>
                  <a:lstStyle/>
                  <a:p>
                    <a:r>
                      <a:rPr lang="en-US" b="1" dirty="0" err="1"/>
                      <a:t>Épanouissant</a:t>
                    </a:r>
                    <a:r>
                      <a:rPr lang="en-US" b="1"/>
                      <a:t>; </a:t>
                    </a:r>
                    <a:endParaRPr lang="en-US"/>
                  </a:p>
                </c:rich>
              </c:tx>
              <c:showLegendKey val="0"/>
              <c:showVal val="1"/>
              <c:showCatName val="1"/>
              <c:showSerName val="0"/>
              <c:showPercent val="0"/>
              <c:showBubbleSize val="0"/>
            </c:dLbl>
            <c:dLbl>
              <c:idx val="2"/>
              <c:layout/>
              <c:tx>
                <c:rich>
                  <a:bodyPr/>
                  <a:lstStyle/>
                  <a:p>
                    <a:r>
                      <a:rPr lang="en-US" b="1"/>
                      <a:t>Stimulant; </a:t>
                    </a:r>
                    <a:endParaRPr lang="en-US"/>
                  </a:p>
                </c:rich>
              </c:tx>
              <c:showLegendKey val="0"/>
              <c:showVal val="1"/>
              <c:showCatName val="1"/>
              <c:showSerName val="0"/>
              <c:showPercent val="0"/>
              <c:showBubbleSize val="0"/>
            </c:dLbl>
            <c:dLbl>
              <c:idx val="3"/>
              <c:layout/>
              <c:tx>
                <c:rich>
                  <a:bodyPr/>
                  <a:lstStyle/>
                  <a:p>
                    <a:r>
                      <a:rPr lang="en-US" b="1" dirty="0" err="1"/>
                      <a:t>Stressant</a:t>
                    </a:r>
                    <a:r>
                      <a:rPr lang="en-US" b="1"/>
                      <a:t>; </a:t>
                    </a:r>
                    <a:endParaRPr lang="en-US" dirty="0"/>
                  </a:p>
                </c:rich>
              </c:tx>
              <c:showLegendKey val="0"/>
              <c:showVal val="1"/>
              <c:showCatName val="1"/>
              <c:showSerName val="0"/>
              <c:showPercent val="0"/>
              <c:showBubbleSize val="0"/>
            </c:dLbl>
            <c:dLbl>
              <c:idx val="4"/>
              <c:layout/>
              <c:tx>
                <c:rich>
                  <a:bodyPr/>
                  <a:lstStyle/>
                  <a:p>
                    <a:r>
                      <a:rPr lang="en-US" b="1" smtClean="0"/>
                      <a:t>Épuisant</a:t>
                    </a:r>
                    <a:endParaRPr lang="en-US" dirty="0"/>
                  </a:p>
                </c:rich>
              </c:tx>
              <c:showLegendKey val="0"/>
              <c:showVal val="1"/>
              <c:showCatName val="1"/>
              <c:showSerName val="0"/>
              <c:showPercent val="0"/>
              <c:showBubbleSize val="0"/>
            </c:dLbl>
            <c:txPr>
              <a:bodyPr/>
              <a:lstStyle/>
              <a:p>
                <a:pPr>
                  <a:defRPr b="1"/>
                </a:pPr>
                <a:endParaRPr lang="fr-FR"/>
              </a:p>
            </c:txPr>
            <c:showLegendKey val="0"/>
            <c:showVal val="1"/>
            <c:showCatName val="1"/>
            <c:showSerName val="0"/>
            <c:showPercent val="0"/>
            <c:showBubbleSize val="0"/>
            <c:showLeaderLines val="0"/>
          </c:dLbls>
          <c:xVal>
            <c:strRef>
              <c:f>'[Graphique dans Microsoft PowerPoint]Feuil1'!$A$403:$A$407</c:f>
              <c:strCache>
                <c:ptCount val="5"/>
                <c:pt idx="0">
                  <c:v>Décourageant</c:v>
                </c:pt>
                <c:pt idx="1">
                  <c:v>Épanouissant</c:v>
                </c:pt>
                <c:pt idx="2">
                  <c:v>Stimulant</c:v>
                </c:pt>
                <c:pt idx="3">
                  <c:v>Stressant</c:v>
                </c:pt>
                <c:pt idx="4">
                  <c:v>Épuisant</c:v>
                </c:pt>
              </c:strCache>
            </c:strRef>
          </c:xVal>
          <c:yVal>
            <c:numRef>
              <c:f>'[Graphique dans Microsoft PowerPoint]Feuil1'!$B$403:$B$407</c:f>
              <c:numCache>
                <c:formatCode>General</c:formatCode>
                <c:ptCount val="5"/>
                <c:pt idx="0">
                  <c:v>1</c:v>
                </c:pt>
                <c:pt idx="1">
                  <c:v>2</c:v>
                </c:pt>
                <c:pt idx="2">
                  <c:v>3</c:v>
                </c:pt>
                <c:pt idx="3">
                  <c:v>4</c:v>
                </c:pt>
                <c:pt idx="4">
                  <c:v>5</c:v>
                </c:pt>
              </c:numCache>
            </c:numRef>
          </c:yVal>
          <c:smooth val="0"/>
        </c:ser>
        <c:dLbls>
          <c:showLegendKey val="0"/>
          <c:showVal val="1"/>
          <c:showCatName val="1"/>
          <c:showSerName val="0"/>
          <c:showPercent val="0"/>
          <c:showBubbleSize val="0"/>
        </c:dLbls>
        <c:axId val="113385472"/>
        <c:axId val="113388160"/>
      </c:scatterChart>
      <c:valAx>
        <c:axId val="113385472"/>
        <c:scaling>
          <c:orientation val="minMax"/>
          <c:max val="5"/>
        </c:scaling>
        <c:delete val="0"/>
        <c:axPos val="b"/>
        <c:majorTickMark val="none"/>
        <c:minorTickMark val="none"/>
        <c:tickLblPos val="nextTo"/>
        <c:crossAx val="113388160"/>
        <c:crosses val="autoZero"/>
        <c:crossBetween val="midCat"/>
        <c:majorUnit val="1"/>
      </c:valAx>
      <c:valAx>
        <c:axId val="113388160"/>
        <c:scaling>
          <c:orientation val="minMax"/>
        </c:scaling>
        <c:delete val="1"/>
        <c:axPos val="l"/>
        <c:numFmt formatCode="General" sourceLinked="1"/>
        <c:majorTickMark val="out"/>
        <c:minorTickMark val="none"/>
        <c:tickLblPos val="nextTo"/>
        <c:crossAx val="113385472"/>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fr-FR" sz="2000" dirty="0" smtClean="0">
                <a:latin typeface="+mn-lt"/>
              </a:rPr>
              <a:t>1.5 Vous</a:t>
            </a:r>
            <a:r>
              <a:rPr lang="fr-FR" sz="2000" baseline="0" dirty="0" smtClean="0">
                <a:latin typeface="+mn-lt"/>
              </a:rPr>
              <a:t> </a:t>
            </a:r>
            <a:r>
              <a:rPr lang="fr-FR" sz="2000" baseline="0" dirty="0">
                <a:latin typeface="+mn-lt"/>
              </a:rPr>
              <a:t>travaillez: </a:t>
            </a:r>
            <a:endParaRPr lang="fr-FR" sz="2000" dirty="0">
              <a:latin typeface="+mn-lt"/>
            </a:endParaRPr>
          </a:p>
        </c:rich>
      </c:tx>
      <c:overlay val="0"/>
    </c:title>
    <c:autoTitleDeleted val="0"/>
    <c:view3D>
      <c:rotX val="15"/>
      <c:rotY val="20"/>
      <c:rAngAx val="0"/>
      <c:perspective val="30"/>
    </c:view3D>
    <c:floor>
      <c:thickness val="0"/>
    </c:floor>
    <c:sideWall>
      <c:thickness val="0"/>
    </c:sideWall>
    <c:backWall>
      <c:thickness val="0"/>
    </c:backWall>
    <c:plotArea>
      <c:layout>
        <c:manualLayout>
          <c:layoutTarget val="inner"/>
          <c:xMode val="edge"/>
          <c:yMode val="edge"/>
          <c:x val="6.5320294320487818E-2"/>
          <c:y val="0.1299886993292505"/>
          <c:w val="0.90634991987060221"/>
          <c:h val="0.69871032848202053"/>
        </c:manualLayout>
      </c:layout>
      <c:bar3DChart>
        <c:barDir val="col"/>
        <c:grouping val="clustered"/>
        <c:varyColors val="0"/>
        <c:ser>
          <c:idx val="0"/>
          <c:order val="0"/>
          <c:tx>
            <c:strRef>
              <c:f>'CONDITIONS DE TRAVAIL'!$B$38</c:f>
              <c:strCache>
                <c:ptCount val="1"/>
                <c:pt idx="0">
                  <c:v>enquête</c:v>
                </c:pt>
              </c:strCache>
            </c:strRef>
          </c:tx>
          <c:invertIfNegative val="0"/>
          <c:dPt>
            <c:idx val="0"/>
            <c:invertIfNegative val="0"/>
            <c:bubble3D val="0"/>
            <c:spPr>
              <a:solidFill>
                <a:srgbClr val="FF0000"/>
              </a:solidFill>
            </c:spPr>
          </c:dPt>
          <c:dPt>
            <c:idx val="1"/>
            <c:invertIfNegative val="0"/>
            <c:bubble3D val="0"/>
            <c:spPr>
              <a:solidFill>
                <a:srgbClr val="FFC000"/>
              </a:solidFill>
            </c:spPr>
          </c:dPt>
          <c:dPt>
            <c:idx val="2"/>
            <c:invertIfNegative val="0"/>
            <c:bubble3D val="0"/>
            <c:spPr>
              <a:solidFill>
                <a:sysClr val="window" lastClr="FFFFFF">
                  <a:lumMod val="75000"/>
                </a:sysClr>
              </a:solidFill>
            </c:spPr>
          </c:dPt>
          <c:cat>
            <c:strRef>
              <c:f>'CONDITIONS DE TRAVAIL'!$A$39:$A$42</c:f>
              <c:strCache>
                <c:ptCount val="4"/>
                <c:pt idx="0">
                  <c:v>les dimanches (4/4)   </c:v>
                </c:pt>
                <c:pt idx="1">
                  <c:v>2 à 3 dimanches par mois    )</c:v>
                </c:pt>
                <c:pt idx="2">
                  <c:v>1 dimanche par mois  </c:v>
                </c:pt>
                <c:pt idx="3">
                  <c:v>jamais le dimanche</c:v>
                </c:pt>
              </c:strCache>
            </c:strRef>
          </c:cat>
          <c:val>
            <c:numRef>
              <c:f>'CONDITIONS DE TRAVAIL'!$B$39:$B$42</c:f>
              <c:numCache>
                <c:formatCode>General</c:formatCode>
                <c:ptCount val="4"/>
                <c:pt idx="0">
                  <c:v>39</c:v>
                </c:pt>
                <c:pt idx="1">
                  <c:v>50</c:v>
                </c:pt>
                <c:pt idx="2">
                  <c:v>8</c:v>
                </c:pt>
                <c:pt idx="3">
                  <c:v>3</c:v>
                </c:pt>
              </c:numCache>
            </c:numRef>
          </c:val>
        </c:ser>
        <c:dLbls>
          <c:showLegendKey val="0"/>
          <c:showVal val="0"/>
          <c:showCatName val="0"/>
          <c:showSerName val="0"/>
          <c:showPercent val="0"/>
          <c:showBubbleSize val="0"/>
        </c:dLbls>
        <c:gapWidth val="150"/>
        <c:shape val="pyramid"/>
        <c:axId val="85235968"/>
        <c:axId val="85241856"/>
        <c:axId val="0"/>
      </c:bar3DChart>
      <c:catAx>
        <c:axId val="85235968"/>
        <c:scaling>
          <c:orientation val="minMax"/>
        </c:scaling>
        <c:delete val="0"/>
        <c:axPos val="b"/>
        <c:majorTickMark val="out"/>
        <c:minorTickMark val="none"/>
        <c:tickLblPos val="nextTo"/>
        <c:txPr>
          <a:bodyPr/>
          <a:lstStyle/>
          <a:p>
            <a:pPr>
              <a:defRPr sz="1400" b="1"/>
            </a:pPr>
            <a:endParaRPr lang="fr-FR"/>
          </a:p>
        </c:txPr>
        <c:crossAx val="85241856"/>
        <c:crosses val="autoZero"/>
        <c:auto val="1"/>
        <c:lblAlgn val="ctr"/>
        <c:lblOffset val="100"/>
        <c:noMultiLvlLbl val="0"/>
      </c:catAx>
      <c:valAx>
        <c:axId val="85241856"/>
        <c:scaling>
          <c:orientation val="minMax"/>
        </c:scaling>
        <c:delete val="0"/>
        <c:axPos val="l"/>
        <c:majorGridlines/>
        <c:numFmt formatCode="General" sourceLinked="1"/>
        <c:majorTickMark val="out"/>
        <c:minorTickMark val="none"/>
        <c:tickLblPos val="nextTo"/>
        <c:crossAx val="85235968"/>
        <c:crosses val="autoZero"/>
        <c:crossBetween val="between"/>
      </c:valAx>
    </c:plotArea>
    <c:plotVisOnly val="1"/>
    <c:dispBlanksAs val="zero"/>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fr-FR" dirty="0"/>
              <a:t>1.6 le travail pendant les petites</a:t>
            </a:r>
            <a:r>
              <a:rPr lang="fr-FR" baseline="0" dirty="0"/>
              <a:t> vacances </a:t>
            </a:r>
            <a:endParaRPr lang="fr-FR" dirty="0"/>
          </a:p>
        </c:rich>
      </c:tx>
      <c:layout>
        <c:manualLayout>
          <c:xMode val="edge"/>
          <c:yMode val="edge"/>
          <c:x val="0.25719997721930155"/>
          <c:y val="1.7185819759091794E-2"/>
        </c:manualLayout>
      </c:layout>
      <c:overlay val="1"/>
    </c:title>
    <c:autoTitleDeleted val="0"/>
    <c:view3D>
      <c:rotX val="15"/>
      <c:rotY val="20"/>
      <c:rAngAx val="1"/>
    </c:view3D>
    <c:floor>
      <c:thickness val="0"/>
    </c:floor>
    <c:sideWall>
      <c:thickness val="0"/>
    </c:sideWall>
    <c:backWall>
      <c:thickness val="0"/>
    </c:backWall>
    <c:plotArea>
      <c:layout>
        <c:manualLayout>
          <c:layoutTarget val="inner"/>
          <c:xMode val="edge"/>
          <c:yMode val="edge"/>
          <c:x val="0.49694881889763781"/>
          <c:y val="0.11835369310627418"/>
          <c:w val="0.48579520348466132"/>
          <c:h val="0.82935532165539116"/>
        </c:manualLayout>
      </c:layout>
      <c:bar3DChart>
        <c:barDir val="bar"/>
        <c:grouping val="stacked"/>
        <c:varyColors val="0"/>
        <c:ser>
          <c:idx val="0"/>
          <c:order val="0"/>
          <c:invertIfNegative val="0"/>
          <c:dPt>
            <c:idx val="0"/>
            <c:invertIfNegative val="0"/>
            <c:bubble3D val="0"/>
            <c:spPr>
              <a:solidFill>
                <a:srgbClr val="C00000"/>
              </a:solidFill>
            </c:spPr>
          </c:dPt>
          <c:dPt>
            <c:idx val="1"/>
            <c:invertIfNegative val="0"/>
            <c:bubble3D val="0"/>
            <c:spPr>
              <a:solidFill>
                <a:srgbClr val="FF0000"/>
              </a:solidFill>
            </c:spPr>
          </c:dPt>
          <c:dPt>
            <c:idx val="2"/>
            <c:invertIfNegative val="0"/>
            <c:bubble3D val="0"/>
            <c:spPr>
              <a:solidFill>
                <a:srgbClr val="FFC000"/>
              </a:solidFill>
            </c:spPr>
          </c:dPt>
          <c:cat>
            <c:strRef>
              <c:f>'CONDITIONS DE TRAVAIL'!$A$46:$A$49</c:f>
              <c:strCache>
                <c:ptCount val="4"/>
                <c:pt idx="0">
                  <c:v>  toutes les petites vacances (4/4)</c:v>
                </c:pt>
                <c:pt idx="1">
                  <c:v>quelques jours durant toutes les petites vacances (4/4)</c:v>
                </c:pt>
                <c:pt idx="2">
                  <c:v>   une partie des petites vacances scolaires (2 ou 3/4) mais quelques jours seulement  </c:v>
                </c:pt>
                <c:pt idx="3">
                  <c:v>  tous les jours d'une période de petites vacances scolaires (1 période de vacance/4) </c:v>
                </c:pt>
              </c:strCache>
            </c:strRef>
          </c:cat>
          <c:val>
            <c:numRef>
              <c:f>'CONDITIONS DE TRAVAIL'!$B$46:$B$49</c:f>
              <c:numCache>
                <c:formatCode>General</c:formatCode>
                <c:ptCount val="4"/>
                <c:pt idx="0">
                  <c:v>15</c:v>
                </c:pt>
                <c:pt idx="1">
                  <c:v>72.5</c:v>
                </c:pt>
                <c:pt idx="2">
                  <c:v>10</c:v>
                </c:pt>
                <c:pt idx="3">
                  <c:v>2.5</c:v>
                </c:pt>
              </c:numCache>
            </c:numRef>
          </c:val>
        </c:ser>
        <c:dLbls>
          <c:showLegendKey val="0"/>
          <c:showVal val="0"/>
          <c:showCatName val="0"/>
          <c:showSerName val="0"/>
          <c:showPercent val="0"/>
          <c:showBubbleSize val="0"/>
        </c:dLbls>
        <c:gapWidth val="150"/>
        <c:shape val="cylinder"/>
        <c:axId val="85347328"/>
        <c:axId val="85357312"/>
        <c:axId val="0"/>
      </c:bar3DChart>
      <c:catAx>
        <c:axId val="85347328"/>
        <c:scaling>
          <c:orientation val="minMax"/>
        </c:scaling>
        <c:delete val="0"/>
        <c:axPos val="l"/>
        <c:majorTickMark val="out"/>
        <c:minorTickMark val="none"/>
        <c:tickLblPos val="nextTo"/>
        <c:txPr>
          <a:bodyPr/>
          <a:lstStyle/>
          <a:p>
            <a:pPr>
              <a:defRPr sz="1400" b="1"/>
            </a:pPr>
            <a:endParaRPr lang="fr-FR"/>
          </a:p>
        </c:txPr>
        <c:crossAx val="85357312"/>
        <c:crosses val="autoZero"/>
        <c:auto val="1"/>
        <c:lblAlgn val="ctr"/>
        <c:lblOffset val="100"/>
        <c:noMultiLvlLbl val="0"/>
      </c:catAx>
      <c:valAx>
        <c:axId val="85357312"/>
        <c:scaling>
          <c:orientation val="minMax"/>
        </c:scaling>
        <c:delete val="0"/>
        <c:axPos val="b"/>
        <c:majorGridlines/>
        <c:numFmt formatCode="General" sourceLinked="1"/>
        <c:majorTickMark val="out"/>
        <c:minorTickMark val="none"/>
        <c:tickLblPos val="nextTo"/>
        <c:crossAx val="85347328"/>
        <c:crosses val="autoZero"/>
        <c:crossBetween val="between"/>
      </c:valAx>
    </c:plotArea>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latin typeface="+mj-lt"/>
              </a:rPr>
              <a:t>1.8 Date </a:t>
            </a:r>
            <a:r>
              <a:rPr lang="en-US" sz="2000" dirty="0" err="1" smtClean="0">
                <a:latin typeface="+mj-lt"/>
              </a:rPr>
              <a:t>d'arrêt</a:t>
            </a:r>
            <a:r>
              <a:rPr lang="en-US" sz="2000" dirty="0" smtClean="0">
                <a:latin typeface="+mj-lt"/>
              </a:rPr>
              <a:t> </a:t>
            </a:r>
            <a:r>
              <a:rPr lang="en-US" sz="2000" dirty="0" err="1" smtClean="0">
                <a:latin typeface="+mj-lt"/>
              </a:rPr>
              <a:t>d’activité</a:t>
            </a:r>
            <a:r>
              <a:rPr lang="en-US" sz="2000" dirty="0" smtClean="0">
                <a:latin typeface="+mj-lt"/>
              </a:rPr>
              <a:t> </a:t>
            </a:r>
            <a:r>
              <a:rPr lang="en-US" sz="2000" dirty="0">
                <a:latin typeface="+mj-lt"/>
              </a:rPr>
              <a:t>et </a:t>
            </a:r>
            <a:r>
              <a:rPr lang="en-US" sz="2000" dirty="0" err="1">
                <a:latin typeface="+mj-lt"/>
              </a:rPr>
              <a:t>prise</a:t>
            </a:r>
            <a:r>
              <a:rPr lang="en-US" sz="2000" dirty="0">
                <a:latin typeface="+mj-lt"/>
              </a:rPr>
              <a:t> des </a:t>
            </a:r>
            <a:r>
              <a:rPr lang="en-US" sz="2000" dirty="0" err="1">
                <a:latin typeface="+mj-lt"/>
              </a:rPr>
              <a:t>congés</a:t>
            </a:r>
            <a:r>
              <a:rPr lang="en-US" sz="2000" dirty="0">
                <a:latin typeface="+mj-lt"/>
              </a:rPr>
              <a:t> de </a:t>
            </a:r>
            <a:r>
              <a:rPr lang="en-US" sz="2000" dirty="0" err="1">
                <a:latin typeface="+mj-lt"/>
              </a:rPr>
              <a:t>l'été</a:t>
            </a:r>
            <a:r>
              <a:rPr lang="en-US" sz="2000" dirty="0">
                <a:latin typeface="+mj-lt"/>
              </a:rPr>
              <a:t> </a:t>
            </a:r>
          </a:p>
        </c:rich>
      </c:tx>
      <c:layout>
        <c:manualLayout>
          <c:xMode val="edge"/>
          <c:yMode val="edge"/>
          <c:x val="0.10315860405062816"/>
          <c:y val="1.3457982747289991E-2"/>
        </c:manualLayout>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'CONDITIONS DE TRAVAIL'!$B$60</c:f>
              <c:strCache>
                <c:ptCount val="1"/>
                <c:pt idx="0">
                  <c:v>enquête</c:v>
                </c:pt>
              </c:strCache>
            </c:strRef>
          </c:tx>
          <c:invertIfNegative val="0"/>
          <c:dPt>
            <c:idx val="0"/>
            <c:invertIfNegative val="0"/>
            <c:bubble3D val="0"/>
            <c:spPr>
              <a:solidFill>
                <a:srgbClr val="FFC000"/>
              </a:solidFill>
            </c:spPr>
          </c:dPt>
          <c:dPt>
            <c:idx val="2"/>
            <c:invertIfNegative val="0"/>
            <c:bubble3D val="0"/>
            <c:spPr>
              <a:solidFill>
                <a:srgbClr val="FF0000"/>
              </a:solidFill>
            </c:spPr>
          </c:dPt>
          <c:cat>
            <c:strRef>
              <c:f>'CONDITIONS DE TRAVAIL'!$A$61:$A$63</c:f>
              <c:strCache>
                <c:ptCount val="3"/>
                <c:pt idx="0">
                  <c:v>  sortie des élèves + 1 semaine</c:v>
                </c:pt>
                <c:pt idx="1">
                  <c:v>  sortie des élèves + 2 semaines</c:v>
                </c:pt>
                <c:pt idx="2">
                  <c:v> sortie des élèves + 3 semaines</c:v>
                </c:pt>
              </c:strCache>
            </c:strRef>
          </c:cat>
          <c:val>
            <c:numRef>
              <c:f>'CONDITIONS DE TRAVAIL'!$B$61:$B$63</c:f>
              <c:numCache>
                <c:formatCode>General</c:formatCode>
                <c:ptCount val="3"/>
                <c:pt idx="0">
                  <c:v>5</c:v>
                </c:pt>
                <c:pt idx="1">
                  <c:v>54</c:v>
                </c:pt>
                <c:pt idx="2">
                  <c:v>41</c:v>
                </c:pt>
              </c:numCache>
            </c:numRef>
          </c:val>
        </c:ser>
        <c:dLbls>
          <c:showLegendKey val="0"/>
          <c:showVal val="0"/>
          <c:showCatName val="0"/>
          <c:showSerName val="0"/>
          <c:showPercent val="0"/>
          <c:showBubbleSize val="0"/>
        </c:dLbls>
        <c:gapWidth val="150"/>
        <c:shape val="pyramid"/>
        <c:axId val="87244160"/>
        <c:axId val="87245952"/>
        <c:axId val="0"/>
      </c:bar3DChart>
      <c:catAx>
        <c:axId val="87244160"/>
        <c:scaling>
          <c:orientation val="minMax"/>
        </c:scaling>
        <c:delete val="0"/>
        <c:axPos val="b"/>
        <c:majorTickMark val="out"/>
        <c:minorTickMark val="none"/>
        <c:tickLblPos val="nextTo"/>
        <c:crossAx val="87245952"/>
        <c:crosses val="autoZero"/>
        <c:auto val="1"/>
        <c:lblAlgn val="ctr"/>
        <c:lblOffset val="100"/>
        <c:noMultiLvlLbl val="0"/>
      </c:catAx>
      <c:valAx>
        <c:axId val="87245952"/>
        <c:scaling>
          <c:orientation val="minMax"/>
        </c:scaling>
        <c:delete val="0"/>
        <c:axPos val="l"/>
        <c:majorGridlines/>
        <c:numFmt formatCode="General" sourceLinked="1"/>
        <c:majorTickMark val="out"/>
        <c:minorTickMark val="none"/>
        <c:tickLblPos val="nextTo"/>
        <c:crossAx val="87244160"/>
        <c:crosses val="autoZero"/>
        <c:crossBetween val="between"/>
      </c:valAx>
    </c:plotArea>
    <c:plotVisOnly val="1"/>
    <c:dispBlanksAs val="gap"/>
    <c:showDLblsOverMax val="0"/>
  </c:chart>
  <c:txPr>
    <a:bodyPr/>
    <a:lstStyle/>
    <a:p>
      <a:pPr>
        <a:defRPr sz="1800" b="1"/>
      </a:pPr>
      <a:endParaRPr lang="fr-FR"/>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0.25218</cdr:x>
      <cdr:y>0</cdr:y>
    </cdr:from>
    <cdr:to>
      <cdr:x>0.75142</cdr:x>
      <cdr:y>0.12901</cdr:y>
    </cdr:to>
    <cdr:sp macro="" textlink="">
      <cdr:nvSpPr>
        <cdr:cNvPr id="2" name="ZoneTexte 1"/>
        <cdr:cNvSpPr txBox="1"/>
      </cdr:nvSpPr>
      <cdr:spPr>
        <a:xfrm xmlns:a="http://schemas.openxmlformats.org/drawingml/2006/main">
          <a:off x="1018456" y="0"/>
          <a:ext cx="2016224" cy="57202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0.09171</cdr:x>
      <cdr:y>0.01533</cdr:y>
    </cdr:from>
    <cdr:to>
      <cdr:x>0.73359</cdr:x>
      <cdr:y>0.11277</cdr:y>
    </cdr:to>
    <cdr:sp macro="" textlink="">
      <cdr:nvSpPr>
        <cdr:cNvPr id="3" name="ZoneTexte 2"/>
        <cdr:cNvSpPr txBox="1"/>
      </cdr:nvSpPr>
      <cdr:spPr>
        <a:xfrm xmlns:a="http://schemas.openxmlformats.org/drawingml/2006/main">
          <a:off x="370384" y="67965"/>
          <a:ext cx="2592288" cy="432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600" b="1" dirty="0" smtClean="0"/>
            <a:t>1.1.1 Répartition des </a:t>
          </a:r>
          <a:r>
            <a:rPr lang="fr-FR" sz="1800" b="1" dirty="0" smtClean="0"/>
            <a:t>participants</a:t>
          </a:r>
          <a:r>
            <a:rPr lang="fr-FR" sz="1600" b="1" dirty="0" smtClean="0"/>
            <a:t> par sexe</a:t>
          </a:r>
          <a:endParaRPr lang="fr-FR" sz="16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0.3875</cdr:x>
      <cdr:y>0.05035</cdr:y>
    </cdr:from>
    <cdr:to>
      <cdr:x>0.5875</cdr:x>
      <cdr:y>0.38368</cdr:y>
    </cdr:to>
    <cdr:sp macro="" textlink="">
      <cdr:nvSpPr>
        <cdr:cNvPr id="2" name="ZoneTexte 1"/>
        <cdr:cNvSpPr txBox="1"/>
      </cdr:nvSpPr>
      <cdr:spPr>
        <a:xfrm xmlns:a="http://schemas.openxmlformats.org/drawingml/2006/main">
          <a:off x="1771650" y="13811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a:p>
      </cdr:txBody>
    </cdr:sp>
  </cdr:relSizeAnchor>
  <cdr:relSizeAnchor xmlns:cdr="http://schemas.openxmlformats.org/drawingml/2006/chartDrawing">
    <cdr:from>
      <cdr:x>0.03704</cdr:x>
      <cdr:y>0.01563</cdr:y>
    </cdr:from>
    <cdr:to>
      <cdr:x>0.92593</cdr:x>
      <cdr:y>0.15625</cdr:y>
    </cdr:to>
    <cdr:sp macro="" textlink="">
      <cdr:nvSpPr>
        <cdr:cNvPr id="3" name="ZoneTexte 2"/>
        <cdr:cNvSpPr txBox="1"/>
      </cdr:nvSpPr>
      <cdr:spPr>
        <a:xfrm xmlns:a="http://schemas.openxmlformats.org/drawingml/2006/main">
          <a:off x="144016" y="72008"/>
          <a:ext cx="3456384" cy="64809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2400" dirty="0">
              <a:latin typeface="+mj-lt"/>
            </a:rPr>
            <a:t>5.8 Votre travail a du sens </a:t>
          </a:r>
          <a:endParaRPr lang="fr-FR" sz="2400" dirty="0" smtClean="0">
            <a:latin typeface="+mj-lt"/>
          </a:endParaRPr>
        </a:p>
        <a:p xmlns:a="http://schemas.openxmlformats.org/drawingml/2006/main">
          <a:pPr algn="ctr"/>
          <a:r>
            <a:rPr lang="fr-FR" sz="2400" dirty="0" smtClean="0">
              <a:latin typeface="+mj-lt"/>
            </a:rPr>
            <a:t>pour </a:t>
          </a:r>
          <a:r>
            <a:rPr lang="fr-FR" sz="2400" dirty="0">
              <a:latin typeface="+mj-lt"/>
            </a:rPr>
            <a:t>vous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84500" cy="50165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902075" y="1"/>
            <a:ext cx="2984500" cy="501650"/>
          </a:xfrm>
          <a:prstGeom prst="rect">
            <a:avLst/>
          </a:prstGeom>
        </p:spPr>
        <p:txBody>
          <a:bodyPr vert="horz" lIns="91440" tIns="45720" rIns="91440" bIns="45720" rtlCol="0"/>
          <a:lstStyle>
            <a:lvl1pPr algn="r">
              <a:defRPr sz="1200"/>
            </a:lvl1pPr>
          </a:lstStyle>
          <a:p>
            <a:fld id="{E6F4DE82-7E7E-418C-ACBB-13EC3297E4CA}" type="datetimeFigureOut">
              <a:rPr lang="fr-FR" smtClean="0"/>
              <a:t>02/12/2016</a:t>
            </a:fld>
            <a:endParaRPr lang="fr-FR"/>
          </a:p>
        </p:txBody>
      </p:sp>
      <p:sp>
        <p:nvSpPr>
          <p:cNvPr id="4" name="Espace réservé du pied de page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CA420EE8-3E49-49C9-8628-CF8846DCFDF8}" type="slidenum">
              <a:rPr lang="fr-FR" smtClean="0"/>
              <a:t>‹N°›</a:t>
            </a:fld>
            <a:endParaRPr lang="fr-FR"/>
          </a:p>
        </p:txBody>
      </p:sp>
    </p:spTree>
    <p:extLst>
      <p:ext uri="{BB962C8B-B14F-4D97-AF65-F5344CB8AC3E}">
        <p14:creationId xmlns:p14="http://schemas.microsoft.com/office/powerpoint/2010/main" val="252998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84871" cy="501015"/>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idx="1"/>
          </p:nvPr>
        </p:nvSpPr>
        <p:spPr>
          <a:xfrm>
            <a:off x="3901699" y="0"/>
            <a:ext cx="2984871" cy="501015"/>
          </a:xfrm>
          <a:prstGeom prst="rect">
            <a:avLst/>
          </a:prstGeom>
        </p:spPr>
        <p:txBody>
          <a:bodyPr vert="horz" lIns="96616" tIns="48308" rIns="96616" bIns="48308" rtlCol="0"/>
          <a:lstStyle>
            <a:lvl1pPr algn="r">
              <a:defRPr sz="1300"/>
            </a:lvl1pPr>
          </a:lstStyle>
          <a:p>
            <a:fld id="{284E5B20-648F-46DB-903B-3B72B945216F}" type="datetimeFigureOut">
              <a:rPr lang="fr-FR" smtClean="0"/>
              <a:t>02/12/2016</a:t>
            </a:fld>
            <a:endParaRPr lang="fr-FR"/>
          </a:p>
        </p:txBody>
      </p:sp>
      <p:sp>
        <p:nvSpPr>
          <p:cNvPr id="4" name="Espace réservé de l'image des diapositives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fr-FR"/>
          </a:p>
        </p:txBody>
      </p:sp>
      <p:sp>
        <p:nvSpPr>
          <p:cNvPr id="5" name="Espace réservé des commentaires 4"/>
          <p:cNvSpPr>
            <a:spLocks noGrp="1"/>
          </p:cNvSpPr>
          <p:nvPr>
            <p:ph type="body" sz="quarter" idx="3"/>
          </p:nvPr>
        </p:nvSpPr>
        <p:spPr>
          <a:xfrm>
            <a:off x="688817" y="4759644"/>
            <a:ext cx="5510530" cy="4509134"/>
          </a:xfrm>
          <a:prstGeom prst="rect">
            <a:avLst/>
          </a:prstGeom>
        </p:spPr>
        <p:txBody>
          <a:bodyPr vert="horz" lIns="96616" tIns="48308" rIns="96616" bIns="48308"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517547"/>
            <a:ext cx="2984871" cy="501015"/>
          </a:xfrm>
          <a:prstGeom prst="rect">
            <a:avLst/>
          </a:prstGeom>
        </p:spPr>
        <p:txBody>
          <a:bodyPr vert="horz" lIns="96616" tIns="48308" rIns="96616" bIns="4830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901699" y="9517547"/>
            <a:ext cx="2984871" cy="501015"/>
          </a:xfrm>
          <a:prstGeom prst="rect">
            <a:avLst/>
          </a:prstGeom>
        </p:spPr>
        <p:txBody>
          <a:bodyPr vert="horz" lIns="96616" tIns="48308" rIns="96616" bIns="48308" rtlCol="0" anchor="b"/>
          <a:lstStyle>
            <a:lvl1pPr algn="r">
              <a:defRPr sz="1300"/>
            </a:lvl1pPr>
          </a:lstStyle>
          <a:p>
            <a:fld id="{87C27B15-9F96-46F8-A5D7-BFAB47C811ED}" type="slidenum">
              <a:rPr lang="fr-FR" smtClean="0"/>
              <a:t>‹N°›</a:t>
            </a:fld>
            <a:endParaRPr lang="fr-FR"/>
          </a:p>
        </p:txBody>
      </p:sp>
    </p:spTree>
    <p:extLst>
      <p:ext uri="{BB962C8B-B14F-4D97-AF65-F5344CB8AC3E}">
        <p14:creationId xmlns:p14="http://schemas.microsoft.com/office/powerpoint/2010/main" val="203051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Propos</a:t>
            </a:r>
            <a:r>
              <a:rPr lang="fr-FR" baseline="0" dirty="0" smtClean="0"/>
              <a:t> chez les stagiaires: 'Elle est imprévisible en fonction des journées parfois correcte parfois nulle‘</a:t>
            </a:r>
          </a:p>
          <a:p>
            <a:r>
              <a:rPr lang="fr-FR" baseline="0" dirty="0" smtClean="0"/>
              <a:t>Propos de jeunes collègues dans le métier</a:t>
            </a:r>
          </a:p>
          <a:p>
            <a:r>
              <a:rPr lang="fr-FR" dirty="0" smtClean="0"/>
              <a:t>'selon les jours : rarement suffisante, souvent courte et trop souvent inexistante (grignotage dans la voiture pendant le déplacement entre deux EPLE)‘</a:t>
            </a:r>
          </a:p>
          <a:p>
            <a:r>
              <a:rPr lang="fr-FR" dirty="0" smtClean="0"/>
              <a:t>'le fait de déjeuner dans sa voiture </a:t>
            </a:r>
            <a:r>
              <a:rPr lang="fr-FR" dirty="0" err="1" smtClean="0"/>
              <a:t>compte-il</a:t>
            </a:r>
            <a:r>
              <a:rPr lang="fr-FR" dirty="0" smtClean="0"/>
              <a:t> comme une pause? '</a:t>
            </a:r>
          </a:p>
          <a:p>
            <a:r>
              <a:rPr lang="fr-FR" dirty="0" smtClean="0"/>
              <a:t>‘'c'est une moyenne, elle peut être suffisante, ou ne pas exister du tout'</a:t>
            </a:r>
          </a:p>
          <a:p>
            <a:r>
              <a:rPr lang="fr-FR" dirty="0" smtClean="0"/>
              <a:t>mais c’est la variable d’ajustement ! (temps de trajet/temps de réunion/traitement de courriels etc.)</a:t>
            </a:r>
          </a:p>
          <a:p>
            <a:r>
              <a:rPr lang="fr-FR" dirty="0" smtClean="0"/>
              <a:t>avons pas forcément de pause.'</a:t>
            </a:r>
            <a:endParaRPr lang="fr-FR" dirty="0"/>
          </a:p>
        </p:txBody>
      </p:sp>
      <p:sp>
        <p:nvSpPr>
          <p:cNvPr id="4" name="Espace réservé du numéro de diapositive 3"/>
          <p:cNvSpPr>
            <a:spLocks noGrp="1"/>
          </p:cNvSpPr>
          <p:nvPr>
            <p:ph type="sldNum" sz="quarter" idx="10"/>
          </p:nvPr>
        </p:nvSpPr>
        <p:spPr/>
        <p:txBody>
          <a:bodyPr/>
          <a:lstStyle/>
          <a:p>
            <a:fld id="{87C27B15-9F96-46F8-A5D7-BFAB47C811ED}" type="slidenum">
              <a:rPr lang="fr-FR" smtClean="0"/>
              <a:t>16</a:t>
            </a:fld>
            <a:endParaRPr lang="fr-FR"/>
          </a:p>
        </p:txBody>
      </p:sp>
    </p:spTree>
    <p:extLst>
      <p:ext uri="{BB962C8B-B14F-4D97-AF65-F5344CB8AC3E}">
        <p14:creationId xmlns:p14="http://schemas.microsoft.com/office/powerpoint/2010/main" val="2081306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289847" lvl="1" indent="-289847">
              <a:buClr>
                <a:schemeClr val="accent3"/>
              </a:buClr>
              <a:buSzPct val="95000"/>
            </a:pPr>
            <a:r>
              <a:rPr lang="fr-FR" dirty="0" smtClean="0"/>
              <a:t>Facteurs de complication du travail : calendrier, disparités fonctionnelles inter-académiques,  systèmes et outils de gestion, informatique, éloignement-distance (1), </a:t>
            </a:r>
            <a:r>
              <a:rPr lang="fr-FR" smtClean="0"/>
              <a:t>nombre d’académies (1),</a:t>
            </a:r>
            <a:r>
              <a:rPr lang="fr-FR" baseline="0" smtClean="0"/>
              <a:t> </a:t>
            </a:r>
            <a:r>
              <a:rPr lang="fr-FR" smtClean="0"/>
              <a:t>examen</a:t>
            </a:r>
            <a:r>
              <a:rPr lang="fr-FR" baseline="0" smtClean="0"/>
              <a:t> </a:t>
            </a:r>
            <a:r>
              <a:rPr lang="fr-FR" baseline="0" dirty="0" smtClean="0"/>
              <a:t>(1)</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37</a:t>
            </a:fld>
            <a:endParaRPr lang="fr-FR"/>
          </a:p>
        </p:txBody>
      </p:sp>
    </p:spTree>
    <p:extLst>
      <p:ext uri="{BB962C8B-B14F-4D97-AF65-F5344CB8AC3E}">
        <p14:creationId xmlns:p14="http://schemas.microsoft.com/office/powerpoint/2010/main" val="2716416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Commentaires 2.6.</a:t>
            </a:r>
          </a:p>
          <a:p>
            <a:r>
              <a:rPr lang="fr-FR" dirty="0" smtClean="0"/>
              <a:t/>
            </a:r>
            <a:br>
              <a:rPr lang="fr-FR" dirty="0" smtClean="0"/>
            </a:br>
            <a:r>
              <a:rPr lang="fr-FR" dirty="0" smtClean="0"/>
              <a:t>- pas le cas</a:t>
            </a:r>
            <a:br>
              <a:rPr lang="fr-FR" dirty="0" smtClean="0"/>
            </a:br>
            <a:r>
              <a:rPr lang="fr-FR" dirty="0" smtClean="0"/>
              <a:t>- Souvenir de ce temps passé maintenant, mais la multiplication des dossiers et dans un temps restreint me dérangeait. Les procédures RH n'étaient pas les mêmes,...Chaque académie a ses façons de faire ce qui est normal.</a:t>
            </a:r>
            <a:br>
              <a:rPr lang="fr-FR" dirty="0" smtClean="0"/>
            </a:br>
            <a:r>
              <a:rPr lang="fr-FR" dirty="0" smtClean="0"/>
              <a:t>- pas concernée par la question</a:t>
            </a:r>
            <a:br>
              <a:rPr lang="fr-FR" dirty="0" smtClean="0"/>
            </a:br>
            <a:r>
              <a:rPr lang="fr-FR" dirty="0" smtClean="0"/>
              <a:t>- non concerné</a:t>
            </a:r>
            <a:br>
              <a:rPr lang="fr-FR" dirty="0" smtClean="0"/>
            </a:br>
            <a:r>
              <a:rPr lang="fr-FR" dirty="0" smtClean="0"/>
              <a:t>- sans objet</a:t>
            </a:r>
            <a:br>
              <a:rPr lang="fr-FR" dirty="0" smtClean="0"/>
            </a:br>
            <a:r>
              <a:rPr lang="fr-FR" dirty="0" smtClean="0"/>
              <a:t>- je ne suis pas concernée</a:t>
            </a:r>
            <a:br>
              <a:rPr lang="fr-FR" dirty="0" smtClean="0"/>
            </a:br>
            <a:r>
              <a:rPr lang="fr-FR" dirty="0" smtClean="0"/>
              <a:t>- je ne suis pas dans cette situation</a:t>
            </a:r>
            <a:br>
              <a:rPr lang="fr-FR" dirty="0" smtClean="0"/>
            </a:br>
            <a:r>
              <a:rPr lang="fr-FR" dirty="0" smtClean="0"/>
              <a:t>- non concernée</a:t>
            </a:r>
            <a:br>
              <a:rPr lang="fr-FR" dirty="0" smtClean="0"/>
            </a:br>
            <a:r>
              <a:rPr lang="fr-FR" dirty="0" smtClean="0"/>
              <a:t>- Les difficultés sont liées (entre autres) à ma discipline</a:t>
            </a:r>
            <a:br>
              <a:rPr lang="fr-FR" dirty="0" smtClean="0"/>
            </a:br>
            <a:r>
              <a:rPr lang="fr-FR" dirty="0" smtClean="0"/>
              <a:t>- Sans objet</a:t>
            </a:r>
            <a:br>
              <a:rPr lang="fr-FR" dirty="0" smtClean="0"/>
            </a:br>
            <a:r>
              <a:rPr lang="fr-FR" dirty="0" smtClean="0"/>
              <a:t>- Non concerné</a:t>
            </a:r>
            <a:br>
              <a:rPr lang="fr-FR" dirty="0" smtClean="0"/>
            </a:br>
            <a:r>
              <a:rPr lang="fr-FR" dirty="0" smtClean="0"/>
              <a:t>- J'ai 7 académies</a:t>
            </a:r>
            <a:br>
              <a:rPr lang="fr-FR" dirty="0" smtClean="0"/>
            </a:b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38</a:t>
            </a:fld>
            <a:endParaRPr lang="fr-FR"/>
          </a:p>
        </p:txBody>
      </p:sp>
    </p:spTree>
    <p:extLst>
      <p:ext uri="{BB962C8B-B14F-4D97-AF65-F5344CB8AC3E}">
        <p14:creationId xmlns:p14="http://schemas.microsoft.com/office/powerpoint/2010/main" val="1667157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39</a:t>
            </a:fld>
            <a:endParaRPr lang="fr-FR"/>
          </a:p>
        </p:txBody>
      </p:sp>
    </p:spTree>
    <p:extLst>
      <p:ext uri="{BB962C8B-B14F-4D97-AF65-F5344CB8AC3E}">
        <p14:creationId xmlns:p14="http://schemas.microsoft.com/office/powerpoint/2010/main" val="1387616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Commentaires 2.7. </a:t>
            </a:r>
          </a:p>
          <a:p>
            <a:r>
              <a:rPr lang="fr-FR" dirty="0" smtClean="0"/>
              <a:t/>
            </a:r>
            <a:br>
              <a:rPr lang="fr-FR" dirty="0" smtClean="0"/>
            </a:br>
            <a:r>
              <a:rPr lang="fr-FR" dirty="0" smtClean="0"/>
              <a:t>- sachant que chacun mène son travail à son rythme ; il n'y a ni exemple, ni formatage</a:t>
            </a:r>
            <a:br>
              <a:rPr lang="fr-FR" dirty="0" smtClean="0"/>
            </a:br>
            <a:r>
              <a:rPr lang="fr-FR" dirty="0" smtClean="0"/>
              <a:t>- Quand on est seule dans sa discipline, on fait tout à la fois</a:t>
            </a:r>
            <a:br>
              <a:rPr lang="fr-FR" dirty="0" smtClean="0"/>
            </a:br>
            <a:r>
              <a:rPr lang="fr-FR" dirty="0" smtClean="0"/>
              <a:t>- Je suis la seule IA-IPR dans ma discipline sur deux académies</a:t>
            </a:r>
            <a:br>
              <a:rPr lang="fr-FR" dirty="0" smtClean="0"/>
            </a:br>
            <a:r>
              <a:rPr lang="fr-FR" dirty="0" smtClean="0"/>
              <a:t>- Je suis seule.</a:t>
            </a:r>
            <a:br>
              <a:rPr lang="fr-FR" dirty="0" smtClean="0"/>
            </a:br>
            <a:r>
              <a:rPr lang="fr-FR" dirty="0" smtClean="0"/>
              <a:t>- je suis seule</a:t>
            </a:r>
            <a:br>
              <a:rPr lang="fr-FR" dirty="0" smtClean="0"/>
            </a:br>
            <a:r>
              <a:rPr lang="fr-FR" dirty="0" smtClean="0"/>
              <a:t>- Je suis seule dans ma discipline</a:t>
            </a:r>
            <a:br>
              <a:rPr lang="fr-FR" dirty="0" smtClean="0"/>
            </a:br>
            <a:r>
              <a:rPr lang="fr-FR" dirty="0" smtClean="0"/>
              <a:t>- actuellement, un support non pourvu sur l’académie m'imposant un surcroit de travail</a:t>
            </a:r>
            <a:br>
              <a:rPr lang="fr-FR" dirty="0" smtClean="0"/>
            </a:br>
            <a:r>
              <a:rPr lang="fr-FR" dirty="0" smtClean="0"/>
              <a:t>- mais la question de l'information reste problématique</a:t>
            </a:r>
            <a:br>
              <a:rPr lang="fr-FR" dirty="0" smtClean="0"/>
            </a:br>
            <a:r>
              <a:rPr lang="fr-FR" dirty="0" smtClean="0"/>
              <a:t>- Pas d'équipe de discipline académique. Mon équipe disciplinaire s'entend au niveau national.</a:t>
            </a:r>
            <a:br>
              <a:rPr lang="fr-FR" dirty="0" smtClean="0"/>
            </a:br>
            <a:r>
              <a:rPr lang="fr-FR" dirty="0" smtClean="0"/>
              <a:t>- Je suis seul.</a:t>
            </a:r>
            <a:br>
              <a:rPr lang="fr-FR" dirty="0" smtClean="0"/>
            </a:br>
            <a:r>
              <a:rPr lang="fr-FR" dirty="0" smtClean="0"/>
              <a:t>- Je suis seul dans ma discipline</a:t>
            </a:r>
            <a:br>
              <a:rPr lang="fr-FR" dirty="0" smtClean="0"/>
            </a:br>
            <a:r>
              <a:rPr lang="fr-FR" dirty="0" smtClean="0"/>
              <a:t>- seul dans ma discipline</a:t>
            </a:r>
            <a:br>
              <a:rPr lang="fr-FR" dirty="0" smtClean="0"/>
            </a:br>
            <a:r>
              <a:rPr lang="fr-FR" dirty="0" smtClean="0"/>
              <a:t>- TB et très bonne entente</a:t>
            </a:r>
            <a:br>
              <a:rPr lang="fr-FR" dirty="0" smtClean="0"/>
            </a:br>
            <a:r>
              <a:rPr lang="fr-FR" dirty="0" smtClean="0"/>
              <a:t>- sur les trois inspecteurs de discipline deux inspectent et sont les petites mains donnant l'impression d'une hiérarchie dans nos fonctions.</a:t>
            </a:r>
            <a:br>
              <a:rPr lang="fr-FR" dirty="0" smtClean="0"/>
            </a:br>
            <a:r>
              <a:rPr lang="fr-FR" dirty="0" smtClean="0"/>
              <a:t>- je suis seul dans ma discipline et en plus DAN</a:t>
            </a:r>
            <a:br>
              <a:rPr lang="fr-FR" dirty="0" smtClean="0"/>
            </a:br>
            <a:r>
              <a:rPr lang="fr-FR" dirty="0" smtClean="0"/>
              <a:t>- un seul IPR disciplinaire</a:t>
            </a:r>
            <a:br>
              <a:rPr lang="fr-FR" dirty="0" smtClean="0"/>
            </a:br>
            <a:r>
              <a:rPr lang="fr-FR" dirty="0" smtClean="0"/>
              <a:t>- Oui nous sommes une très bonne équipe et ceux qui ont moins de missions académiques ou nationales en font plus pour les inspections et la gestion RH.</a:t>
            </a:r>
            <a:br>
              <a:rPr lang="fr-FR" dirty="0" smtClean="0"/>
            </a:br>
            <a:r>
              <a:rPr lang="fr-FR" dirty="0" smtClean="0"/>
              <a:t>- Je suis l'unique IPR dans ma discipline.</a:t>
            </a:r>
            <a:br>
              <a:rPr lang="fr-FR" dirty="0" smtClean="0"/>
            </a:br>
            <a:r>
              <a:rPr lang="fr-FR" dirty="0" smtClean="0"/>
              <a:t>- seule dans ma discipline</a:t>
            </a:r>
            <a:br>
              <a:rPr lang="fr-FR" dirty="0" smtClean="0"/>
            </a:br>
            <a:r>
              <a:rPr lang="fr-FR" dirty="0" smtClean="0"/>
              <a:t>- Seule dans la discipline</a:t>
            </a:r>
            <a:br>
              <a:rPr lang="fr-FR" dirty="0" smtClean="0"/>
            </a:br>
            <a:r>
              <a:rPr lang="fr-FR" dirty="0" smtClean="0"/>
              <a:t>- Suis seule dans ma discipline</a:t>
            </a:r>
            <a:br>
              <a:rPr lang="fr-FR" dirty="0" smtClean="0"/>
            </a:br>
            <a:r>
              <a:rPr lang="fr-FR" dirty="0" smtClean="0"/>
              <a:t>- Je suis seul.</a:t>
            </a:r>
            <a:br>
              <a:rPr lang="fr-FR" dirty="0" smtClean="0"/>
            </a:br>
            <a:r>
              <a:rPr lang="fr-FR" dirty="0" smtClean="0"/>
              <a:t>- Je suis seul dans ma discipline</a:t>
            </a:r>
            <a:br>
              <a:rPr lang="fr-FR" dirty="0" smtClean="0"/>
            </a:br>
            <a:r>
              <a:rPr lang="fr-FR" dirty="0" smtClean="0"/>
              <a:t>- Je suis seul dans ma discipline.</a:t>
            </a:r>
            <a:br>
              <a:rPr lang="fr-FR" dirty="0" smtClean="0"/>
            </a:br>
            <a:r>
              <a:rPr lang="fr-FR" dirty="0" smtClean="0"/>
              <a:t>- aucun sens je suis seul ; il n'y a aucun partage des charges.</a:t>
            </a:r>
            <a:br>
              <a:rPr lang="fr-FR" dirty="0" smtClean="0"/>
            </a:br>
            <a:r>
              <a:rPr lang="fr-FR" dirty="0" smtClean="0"/>
              <a:t>- On essaye, mais ce n'est pas simple.</a:t>
            </a:r>
            <a:br>
              <a:rPr lang="fr-FR" dirty="0" smtClean="0"/>
            </a:br>
            <a:r>
              <a:rPr lang="fr-FR" dirty="0" smtClean="0"/>
              <a:t>- Je suis seul dans ma discipline et responsable de deux académies</a:t>
            </a:r>
            <a:br>
              <a:rPr lang="fr-FR" dirty="0" smtClean="0"/>
            </a:br>
            <a:r>
              <a:rPr lang="fr-FR" dirty="0" smtClean="0"/>
              <a:t>- Et c'est une force</a:t>
            </a:r>
            <a:br>
              <a:rPr lang="fr-FR" dirty="0" smtClean="0"/>
            </a:br>
            <a:r>
              <a:rPr lang="fr-FR" dirty="0" smtClean="0"/>
              <a:t>- assez d'accord, mais avec deux collègues qui débutent dans ces fonctions, je dois assurer le suivi de tous les dossiers et relire tous les rapports d’inspection, ce qui est chronophage...</a:t>
            </a:r>
            <a:br>
              <a:rPr lang="fr-FR" dirty="0" smtClean="0"/>
            </a:br>
            <a:r>
              <a:rPr lang="fr-FR" dirty="0" smtClean="0"/>
              <a:t>- Je suis seule</a:t>
            </a:r>
            <a:br>
              <a:rPr lang="fr-FR" dirty="0" smtClean="0"/>
            </a:br>
            <a:r>
              <a:rPr lang="fr-FR" dirty="0" smtClean="0"/>
              <a:t>- Difficulté de l'équipe à travailler dans l'unité</a:t>
            </a:r>
            <a:br>
              <a:rPr lang="fr-FR" dirty="0" smtClean="0"/>
            </a:br>
            <a:r>
              <a:rPr lang="fr-FR" dirty="0" smtClean="0"/>
              <a:t>- Pas d'équilibre : - problème de gestion entre pairs (l'équipe travaille à la place de celui qui ne prend pas sa part) - 2 stagiaires et 1 DAAC sur 6 (donc 1 CMAI temps plein)</a:t>
            </a:r>
            <a:br>
              <a:rPr lang="fr-FR" dirty="0" smtClean="0"/>
            </a:br>
            <a:r>
              <a:rPr lang="fr-FR" dirty="0" smtClean="0"/>
              <a:t>- tout les membres de l'équipe n'ont pas les mêmes missions</a:t>
            </a:r>
            <a:br>
              <a:rPr lang="fr-FR" dirty="0" smtClean="0"/>
            </a:br>
            <a:r>
              <a:rPr lang="fr-FR" dirty="0" smtClean="0"/>
              <a:t>- seule IPR de la discipline: toutes les missions sont à assumer</a:t>
            </a:r>
            <a:br>
              <a:rPr lang="fr-FR" dirty="0" smtClean="0"/>
            </a:br>
            <a:r>
              <a:rPr lang="fr-FR" dirty="0" smtClean="0"/>
              <a:t>- Je suis seul dans ma discipline</a:t>
            </a:r>
          </a:p>
          <a:p>
            <a:endParaRPr lang="fr-FR" dirty="0" smtClean="0"/>
          </a:p>
          <a:p>
            <a:r>
              <a:rPr lang="fr-FR" dirty="0" smtClean="0"/>
              <a:t>Commentaires 2.8.  </a:t>
            </a:r>
          </a:p>
          <a:p>
            <a:r>
              <a:rPr lang="fr-FR" dirty="0" smtClean="0"/>
              <a:t/>
            </a:r>
            <a:br>
              <a:rPr lang="fr-FR" dirty="0" smtClean="0"/>
            </a:br>
            <a:r>
              <a:rPr lang="fr-FR" dirty="0" smtClean="0"/>
              <a:t>- Il y a un effort plus grand de transparence sur les missions disponibles.</a:t>
            </a:r>
            <a:br>
              <a:rPr lang="fr-FR" dirty="0" smtClean="0"/>
            </a:br>
            <a:r>
              <a:rPr lang="fr-FR" dirty="0" smtClean="0"/>
              <a:t>- Cela reste opaque : on est souvent dans l'</a:t>
            </a:r>
            <a:r>
              <a:rPr lang="fr-FR" dirty="0" err="1" smtClean="0"/>
              <a:t>entre-soi</a:t>
            </a:r>
            <a:r>
              <a:rPr lang="fr-FR" dirty="0" smtClean="0"/>
              <a:t>.</a:t>
            </a:r>
            <a:br>
              <a:rPr lang="fr-FR" dirty="0" smtClean="0"/>
            </a:br>
            <a:r>
              <a:rPr lang="fr-FR" dirty="0" smtClean="0"/>
              <a:t>- seul dans ma discipline</a:t>
            </a:r>
            <a:br>
              <a:rPr lang="fr-FR" dirty="0" smtClean="0"/>
            </a:br>
            <a:r>
              <a:rPr lang="fr-FR" dirty="0" smtClean="0"/>
              <a:t>- la nomination de responsables de dossier n'est pas toujours très claire quant aux critères.</a:t>
            </a:r>
            <a:br>
              <a:rPr lang="fr-FR" dirty="0" smtClean="0"/>
            </a:br>
            <a:r>
              <a:rPr lang="fr-FR" dirty="0" smtClean="0"/>
              <a:t>- elles ont été faites de façon arbitraire à mon arrivée dans l'académie.</a:t>
            </a:r>
            <a:br>
              <a:rPr lang="fr-FR" dirty="0" smtClean="0"/>
            </a:br>
            <a:r>
              <a:rPr lang="fr-FR" dirty="0" smtClean="0"/>
              <a:t>- Les dossiers sont effectivement répartis, les modalités sont parfois opaques.</a:t>
            </a:r>
            <a:br>
              <a:rPr lang="fr-FR" dirty="0" smtClean="0"/>
            </a:br>
            <a:r>
              <a:rPr lang="fr-FR" dirty="0" smtClean="0"/>
              <a:t>- Oui, c'est très clair. mais l'importance des dossiers, le temps qu'ils prennent n'est pas explicité à tous.</a:t>
            </a:r>
            <a:br>
              <a:rPr lang="fr-FR" dirty="0" smtClean="0"/>
            </a:br>
            <a:r>
              <a:rPr lang="fr-FR" dirty="0" smtClean="0"/>
              <a:t>- Les missions susceptibles d'être libres sont connues en même temps que la personne désignées.</a:t>
            </a:r>
            <a:br>
              <a:rPr lang="fr-FR" dirty="0" smtClean="0"/>
            </a:br>
            <a:r>
              <a:rPr lang="fr-FR" dirty="0" smtClean="0"/>
              <a:t>- pourquoi polémiquer sur ce point ? </a:t>
            </a:r>
            <a:br>
              <a:rPr lang="fr-FR" dirty="0" smtClean="0"/>
            </a:br>
            <a:r>
              <a:rPr lang="fr-FR" dirty="0" smtClean="0"/>
              <a:t>- Au coin d'un couloir, si les gens sont loin du rectorat, ils sont tenus à l'écart de ces décisions.</a:t>
            </a:r>
            <a:br>
              <a:rPr lang="fr-FR" dirty="0" smtClean="0"/>
            </a:br>
            <a:r>
              <a:rPr lang="fr-FR" dirty="0" smtClean="0"/>
              <a:t>- nous avons un plan qui définit cela, par contre certains collègues ne s'y tiennent pas, </a:t>
            </a:r>
            <a:br>
              <a:rPr lang="fr-FR" dirty="0" smtClean="0"/>
            </a:br>
            <a:r>
              <a:rPr lang="fr-FR" dirty="0" smtClean="0"/>
              <a:t>- cooptation, absence de transparence, prise en charge de dossiers transversaux par des non spécialistes de la pédagogie (ex. formation/SG)</a:t>
            </a:r>
            <a:br>
              <a:rPr lang="fr-FR" dirty="0" smtClean="0"/>
            </a:br>
            <a:r>
              <a:rPr lang="fr-FR" dirty="0" smtClean="0"/>
              <a:t>- réponse variable : la majorité des dossiers est attribuée à </a:t>
            </a:r>
            <a:r>
              <a:rPr lang="fr-FR" dirty="0" err="1" smtClean="0"/>
              <a:t>cleui</a:t>
            </a:r>
            <a:r>
              <a:rPr lang="fr-FR" dirty="0" smtClean="0"/>
              <a:t> qui veut bien s'en charger, parfois </a:t>
            </a:r>
            <a:br>
              <a:rPr lang="fr-FR" dirty="0" smtClean="0"/>
            </a:br>
            <a:r>
              <a:rPr lang="fr-FR" dirty="0" smtClean="0"/>
              <a:t>- pas suffisamment de recul dans ma nouvelle académie</a:t>
            </a:r>
            <a:br>
              <a:rPr lang="fr-FR" dirty="0" smtClean="0"/>
            </a:br>
            <a:r>
              <a:rPr lang="fr-FR" dirty="0" smtClean="0"/>
              <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41</a:t>
            </a:fld>
            <a:endParaRPr lang="fr-FR"/>
          </a:p>
        </p:txBody>
      </p:sp>
    </p:spTree>
    <p:extLst>
      <p:ext uri="{BB962C8B-B14F-4D97-AF65-F5344CB8AC3E}">
        <p14:creationId xmlns:p14="http://schemas.microsoft.com/office/powerpoint/2010/main" val="16671578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66155">
              <a:defRPr/>
            </a:pPr>
            <a:r>
              <a:rPr lang="fr-FR" dirty="0" smtClean="0"/>
              <a:t>C3.1.=exceptions, tri nécessaire, sensibilité</a:t>
            </a:r>
            <a:r>
              <a:rPr lang="fr-FR" dirty="0" smtClean="0">
                <a:effectLst/>
              </a:rPr>
              <a:t> 	Filtre : &gt;= 2 académies</a:t>
            </a:r>
          </a:p>
          <a:p>
            <a:pPr defTabSz="966155">
              <a:defRPr/>
            </a:pPr>
            <a:r>
              <a:rPr lang="fr-FR" dirty="0" smtClean="0"/>
              <a:t>C3.2.= peu de collaboration avec DSDEN</a:t>
            </a:r>
            <a:r>
              <a:rPr lang="fr-FR" dirty="0" smtClean="0">
                <a:effectLst/>
              </a:rPr>
              <a:t>  	Filtres non-pertinents</a:t>
            </a:r>
          </a:p>
          <a:p>
            <a:pPr defTabSz="966155">
              <a:defRPr/>
            </a:pPr>
            <a:r>
              <a:rPr lang="fr-FR" dirty="0" smtClean="0"/>
              <a:t>C3.3.= « solitaire et solidaire », individualisme 	</a:t>
            </a:r>
            <a:r>
              <a:rPr lang="fr-FR" dirty="0" smtClean="0">
                <a:effectLst/>
              </a:rPr>
              <a:t>Filtre : collège &gt; 60 (–parfois)</a:t>
            </a:r>
          </a:p>
          <a:p>
            <a:pPr defTabSz="966155">
              <a:defRPr/>
            </a:pPr>
            <a:r>
              <a:rPr lang="fr-FR" dirty="0" smtClean="0"/>
              <a:t>C3.4.=représentativité, </a:t>
            </a:r>
            <a:r>
              <a:rPr lang="fr-FR" dirty="0" err="1" smtClean="0"/>
              <a:t>transmissivité</a:t>
            </a:r>
            <a:r>
              <a:rPr lang="fr-FR" dirty="0" smtClean="0"/>
              <a:t>, variabilité</a:t>
            </a:r>
            <a:r>
              <a:rPr lang="fr-FR" dirty="0" smtClean="0">
                <a:effectLst/>
              </a:rPr>
              <a:t> 	Filtres : &gt;= 2 académies, Ancienneté &lt; 1 an (-parfois)</a:t>
            </a:r>
          </a:p>
          <a:p>
            <a:pPr defTabSz="966155">
              <a:defRPr/>
            </a:pPr>
            <a:r>
              <a:rPr lang="fr-FR" dirty="0" smtClean="0"/>
              <a:t>C3.5. =inaccessibilité</a:t>
            </a:r>
            <a:r>
              <a:rPr lang="fr-FR" dirty="0" smtClean="0">
                <a:effectLst/>
              </a:rPr>
              <a:t> 			Filtres : &gt;= 60 ans ET 10 ans ancienneté, collège &gt; 60 (--parfois/rarement/presque jamais)</a:t>
            </a:r>
          </a:p>
          <a:p>
            <a:pPr defTabSz="966155">
              <a:defRPr/>
            </a:pPr>
            <a:r>
              <a:rPr lang="fr-FR" dirty="0" smtClean="0"/>
              <a:t>C3 .6.=Réforme Collège (DASEN, CE), (non vécue)</a:t>
            </a:r>
            <a:r>
              <a:rPr lang="fr-FR" dirty="0" smtClean="0">
                <a:effectLst/>
              </a:rPr>
              <a:t> 	Filtres pertinents: &gt;= 2 académies (++) et taille académie (--)</a:t>
            </a:r>
          </a:p>
          <a:p>
            <a:pPr defTabSz="966155">
              <a:defRPr/>
            </a:pPr>
            <a:endParaRPr lang="fr-FR" dirty="0" smtClean="0">
              <a:effectLst/>
            </a:endParaRPr>
          </a:p>
          <a:p>
            <a:pPr defTabSz="966155">
              <a:defRPr/>
            </a:pPr>
            <a:endParaRPr lang="fr-FR" dirty="0" smtClean="0">
              <a:effectLst/>
            </a:endParaRPr>
          </a:p>
          <a:p>
            <a:pPr defTabSz="966155">
              <a:defRPr/>
            </a:pPr>
            <a:endParaRPr lang="fr-FR" dirty="0" smtClean="0">
              <a:effectLst/>
            </a:endParaRPr>
          </a:p>
          <a:p>
            <a:pPr defTabSz="966155">
              <a:defRPr/>
            </a:pPr>
            <a:endParaRPr lang="fr-FR" dirty="0" smtClean="0">
              <a:effectLst/>
            </a:endParaRP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43</a:t>
            </a:fld>
            <a:endParaRPr lang="fr-FR"/>
          </a:p>
        </p:txBody>
      </p:sp>
    </p:spTree>
    <p:extLst>
      <p:ext uri="{BB962C8B-B14F-4D97-AF65-F5344CB8AC3E}">
        <p14:creationId xmlns:p14="http://schemas.microsoft.com/office/powerpoint/2010/main" val="15655714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66155">
              <a:defRPr/>
            </a:pPr>
            <a:r>
              <a:rPr lang="fr-FR" dirty="0" smtClean="0"/>
              <a:t>C3.1.=exceptions, tri nécessaire, sensibilité</a:t>
            </a:r>
            <a:r>
              <a:rPr lang="fr-FR" dirty="0" smtClean="0">
                <a:effectLst/>
              </a:rPr>
              <a:t> 	</a:t>
            </a:r>
          </a:p>
          <a:p>
            <a:pPr defTabSz="966155">
              <a:defRPr/>
            </a:pPr>
            <a:r>
              <a:rPr lang="fr-FR" dirty="0" smtClean="0">
                <a:effectLst/>
              </a:rPr>
              <a:t>Filtre : &gt;= 2 académies (pas d’accord)</a:t>
            </a:r>
          </a:p>
          <a:p>
            <a:pPr defTabSz="966155">
              <a:defRPr/>
            </a:pPr>
            <a:r>
              <a:rPr lang="fr-FR" dirty="0" smtClean="0">
                <a:effectLst/>
              </a:rPr>
              <a:t>Taille du collège non-pertinente</a:t>
            </a:r>
          </a:p>
          <a:p>
            <a:pPr defTabSz="966155">
              <a:defRPr/>
            </a:pPr>
            <a:endParaRPr lang="fr-FR" dirty="0" smtClean="0"/>
          </a:p>
          <a:p>
            <a:pPr defTabSz="966155">
              <a:defRPr/>
            </a:pPr>
            <a:r>
              <a:rPr lang="fr-FR" dirty="0" smtClean="0"/>
              <a:t>C3.2.= peu de collaboration avec DSDEN</a:t>
            </a:r>
            <a:r>
              <a:rPr lang="fr-FR" dirty="0" smtClean="0">
                <a:effectLst/>
              </a:rPr>
              <a:t>  	</a:t>
            </a:r>
          </a:p>
          <a:p>
            <a:pPr defTabSz="966155">
              <a:defRPr/>
            </a:pPr>
            <a:r>
              <a:rPr lang="fr-FR" dirty="0" smtClean="0">
                <a:effectLst/>
              </a:rPr>
              <a:t>Filtres non-pertinents</a:t>
            </a:r>
          </a:p>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44</a:t>
            </a:fld>
            <a:endParaRPr lang="fr-FR"/>
          </a:p>
        </p:txBody>
      </p:sp>
    </p:spTree>
    <p:extLst>
      <p:ext uri="{BB962C8B-B14F-4D97-AF65-F5344CB8AC3E}">
        <p14:creationId xmlns:p14="http://schemas.microsoft.com/office/powerpoint/2010/main" val="1387616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Commentaires </a:t>
            </a:r>
            <a:r>
              <a:rPr lang="fr-FR" sz="1300" dirty="0"/>
              <a:t>3.1. </a:t>
            </a:r>
            <a:r>
              <a:rPr lang="fr-FR" dirty="0" smtClean="0"/>
              <a:t/>
            </a:r>
            <a:br>
              <a:rPr lang="fr-FR" dirty="0" smtClean="0"/>
            </a:br>
            <a:r>
              <a:rPr lang="fr-FR" dirty="0" smtClean="0"/>
              <a:t>- Pas toujours. Il arrive que l'on apprenne par la presse des informations qu'il aurait été utiles que nous ayons avant. </a:t>
            </a:r>
            <a:br>
              <a:rPr lang="fr-FR" dirty="0" smtClean="0"/>
            </a:br>
            <a:r>
              <a:rPr lang="fr-FR" dirty="0" smtClean="0"/>
              <a:t>- Cela dépend vraiment des services. </a:t>
            </a:r>
            <a:br>
              <a:rPr lang="fr-FR" dirty="0" smtClean="0"/>
            </a:br>
            <a:r>
              <a:rPr lang="fr-FR" dirty="0" smtClean="0"/>
              <a:t>- informations dans l'urgence. ceci s'est accentué dans le temps</a:t>
            </a:r>
            <a:br>
              <a:rPr lang="fr-FR" dirty="0" smtClean="0"/>
            </a:br>
            <a:r>
              <a:rPr lang="fr-FR" dirty="0" smtClean="0"/>
              <a:t>- le plus souvent c'est le cas. reste l'articulation entre </a:t>
            </a:r>
            <a:r>
              <a:rPr lang="fr-FR" dirty="0" err="1" smtClean="0"/>
              <a:t>Dasen</a:t>
            </a:r>
            <a:r>
              <a:rPr lang="fr-FR" dirty="0" smtClean="0"/>
              <a:t> et IA-IPR pour être plus efficients</a:t>
            </a:r>
            <a:br>
              <a:rPr lang="fr-FR" dirty="0" smtClean="0"/>
            </a:br>
            <a:r>
              <a:rPr lang="fr-FR" dirty="0" smtClean="0"/>
              <a:t>- il y a malgré tout parfois des omissions...</a:t>
            </a:r>
            <a:br>
              <a:rPr lang="fr-FR" dirty="0" smtClean="0"/>
            </a:br>
            <a:r>
              <a:rPr lang="fr-FR" dirty="0" smtClean="0"/>
              <a:t>- L'information circule mal dans mes deux académies</a:t>
            </a:r>
            <a:br>
              <a:rPr lang="fr-FR" dirty="0" smtClean="0"/>
            </a:br>
            <a:r>
              <a:rPr lang="fr-FR" dirty="0" smtClean="0"/>
              <a:t>- Les services sont réactifs</a:t>
            </a:r>
            <a:br>
              <a:rPr lang="fr-FR" dirty="0" smtClean="0"/>
            </a:br>
            <a:r>
              <a:rPr lang="fr-FR" dirty="0" smtClean="0"/>
              <a:t>- A condition quelquefois d'aller les chercher!</a:t>
            </a:r>
            <a:br>
              <a:rPr lang="fr-FR" dirty="0" smtClean="0"/>
            </a:br>
            <a:r>
              <a:rPr lang="fr-FR" dirty="0" smtClean="0"/>
              <a:t>- Souvent beaucoup d'informations très larges, pas toujours ciblées pour notre fonction propre.</a:t>
            </a:r>
            <a:br>
              <a:rPr lang="fr-FR" dirty="0" smtClean="0"/>
            </a:br>
            <a:r>
              <a:rPr lang="fr-FR" dirty="0" smtClean="0"/>
              <a:t>- il faut perpétuellement aller vers l'information et quand on ne peut pas anticiper on est en difficulté parfois.</a:t>
            </a:r>
            <a:br>
              <a:rPr lang="fr-FR" dirty="0" smtClean="0"/>
            </a:br>
            <a:r>
              <a:rPr lang="fr-FR" dirty="0" smtClean="0"/>
              <a:t>- Arrivée des informations parfois tardive ou informations envoyées de manières dispersée.</a:t>
            </a:r>
            <a:br>
              <a:rPr lang="fr-FR" dirty="0" smtClean="0"/>
            </a:br>
            <a:r>
              <a:rPr lang="fr-FR" dirty="0" smtClean="0"/>
              <a:t>- variables selon les services, les interlocuteurs et les académies</a:t>
            </a:r>
            <a:br>
              <a:rPr lang="fr-FR" dirty="0" smtClean="0"/>
            </a:br>
            <a:r>
              <a:rPr lang="fr-FR" dirty="0" smtClean="0"/>
              <a:t>- Le fonctionnement est du type "transmission orale" ou bien "on fait comme l'année dernière" (mais pour les "nouveaux..." Quand les consignes arrivent, souvent, c'est trop tard... Parfois, il faut refaire le travail.</a:t>
            </a:r>
            <a:br>
              <a:rPr lang="fr-FR" dirty="0" smtClean="0"/>
            </a:br>
            <a:r>
              <a:rPr lang="fr-FR" dirty="0" smtClean="0"/>
              <a:t>- Le problème est la quantité d'informations notamment par mail et pas la qualité.</a:t>
            </a:r>
            <a:br>
              <a:rPr lang="fr-FR" dirty="0" smtClean="0"/>
            </a:br>
            <a:r>
              <a:rPr lang="fr-FR" dirty="0" smtClean="0"/>
              <a:t>- Il peut y avoir des exceptions</a:t>
            </a:r>
            <a:br>
              <a:rPr lang="fr-FR" dirty="0" smtClean="0"/>
            </a:br>
            <a:r>
              <a:rPr lang="fr-FR" dirty="0" smtClean="0"/>
              <a:t>- Ou plus exactement il est délicat de faire le tri entre les informations nécessaires, "vitales" ou sans importance réelle</a:t>
            </a:r>
            <a:br>
              <a:rPr lang="fr-FR" dirty="0" smtClean="0"/>
            </a:br>
            <a:r>
              <a:rPr lang="fr-FR" dirty="0" smtClean="0"/>
              <a:t>- c'est une des difficultés majeures : la circulation de l'information</a:t>
            </a:r>
            <a:br>
              <a:rPr lang="fr-FR" dirty="0" smtClean="0"/>
            </a:br>
            <a:r>
              <a:rPr lang="fr-FR" dirty="0" smtClean="0"/>
              <a:t>- manque d'information sur l'historique des enseignants et des </a:t>
            </a:r>
            <a:r>
              <a:rPr lang="fr-FR" dirty="0" err="1" smtClean="0"/>
              <a:t>établissements,etc</a:t>
            </a:r>
            <a:r>
              <a:rPr lang="fr-FR" dirty="0" smtClean="0"/>
              <a:t>..</a:t>
            </a:r>
            <a:br>
              <a:rPr lang="fr-FR" dirty="0" smtClean="0"/>
            </a:br>
            <a:r>
              <a:rPr lang="fr-FR" dirty="0" smtClean="0"/>
              <a:t>- Il faut rechercher soi-même l'essentiel des informations</a:t>
            </a:r>
            <a:br>
              <a:rPr lang="fr-FR" dirty="0" smtClean="0"/>
            </a:br>
            <a:r>
              <a:rPr lang="fr-FR" dirty="0" smtClean="0"/>
              <a:t>- Même si parfois un peu trop ... mais on ne peut pas tout avoir</a:t>
            </a:r>
            <a:br>
              <a:rPr lang="fr-FR" dirty="0" smtClean="0"/>
            </a:br>
            <a:r>
              <a:rPr lang="fr-FR" dirty="0" smtClean="0"/>
              <a:t>- mais parfois trop tard...</a:t>
            </a:r>
            <a:br>
              <a:rPr lang="fr-FR" dirty="0" smtClean="0"/>
            </a:br>
            <a:r>
              <a:rPr lang="fr-FR" dirty="0" smtClean="0"/>
              <a:t>- Certaines informations sensibles ne nous parviennent jamais ou nous arrivent trop tard.</a:t>
            </a:r>
            <a:br>
              <a:rPr lang="fr-FR" dirty="0" smtClean="0"/>
            </a:br>
            <a:r>
              <a:rPr lang="fr-FR" dirty="0" smtClean="0"/>
              <a:t>- il faut aller chercher l'information plus que l'attendre</a:t>
            </a:r>
            <a:br>
              <a:rPr lang="fr-FR" dirty="0" smtClean="0"/>
            </a:br>
            <a:r>
              <a:rPr lang="fr-FR" dirty="0" smtClean="0"/>
              <a:t>- Particulièrement dans la liaison avec </a:t>
            </a:r>
            <a:r>
              <a:rPr lang="fr-FR" dirty="0" err="1" smtClean="0"/>
              <a:t>Espé</a:t>
            </a:r>
            <a:r>
              <a:rPr lang="fr-FR" dirty="0" smtClean="0"/>
              <a:t>, peu fonctionnelle</a:t>
            </a:r>
            <a:br>
              <a:rPr lang="fr-FR" dirty="0" smtClean="0"/>
            </a:br>
            <a:r>
              <a:rPr lang="fr-FR" dirty="0" smtClean="0"/>
              <a:t>- Mieux vaut aller les chercher soi-même.</a:t>
            </a:r>
            <a:br>
              <a:rPr lang="fr-FR" dirty="0" smtClean="0"/>
            </a:br>
            <a:r>
              <a:rPr lang="fr-FR" dirty="0" smtClean="0"/>
              <a:t>- trop d'aléas et de mauvais recoupements dans la transmission des informations</a:t>
            </a:r>
            <a:br>
              <a:rPr lang="fr-FR" dirty="0" smtClean="0"/>
            </a:br>
            <a:r>
              <a:rPr lang="fr-FR" dirty="0" smtClean="0"/>
              <a:t>- Excepté pour les premières journées de formations à établir dans les collèges en début d'année sur la réforme </a:t>
            </a:r>
            <a:br>
              <a:rPr lang="fr-FR" dirty="0" smtClean="0"/>
            </a:br>
            <a:r>
              <a:rPr lang="fr-FR" dirty="0" smtClean="0"/>
              <a:t>- Tout dépend de l'origine de l'info.</a:t>
            </a:r>
            <a:br>
              <a:rPr lang="fr-FR" dirty="0" smtClean="0"/>
            </a:br>
            <a:endParaRPr lang="fr-FR" dirty="0" smtClean="0"/>
          </a:p>
          <a:p>
            <a:r>
              <a:rPr lang="fr-FR" dirty="0" smtClean="0"/>
              <a:t>Commentaires 3.2</a:t>
            </a:r>
          </a:p>
          <a:p>
            <a:r>
              <a:rPr lang="fr-FR" dirty="0" smtClean="0"/>
              <a:t>- on n'a pas le choix!!</a:t>
            </a:r>
            <a:br>
              <a:rPr lang="fr-FR" dirty="0" smtClean="0"/>
            </a:br>
            <a:r>
              <a:rPr lang="fr-FR" dirty="0" smtClean="0"/>
              <a:t>- Cela dépend des EPLE</a:t>
            </a:r>
            <a:br>
              <a:rPr lang="fr-FR" dirty="0" smtClean="0"/>
            </a:br>
            <a:r>
              <a:rPr lang="fr-FR" dirty="0" smtClean="0"/>
              <a:t>- les </a:t>
            </a:r>
            <a:r>
              <a:rPr lang="fr-FR" dirty="0" err="1" smtClean="0"/>
              <a:t>perdir</a:t>
            </a:r>
            <a:r>
              <a:rPr lang="fr-FR" dirty="0" smtClean="0"/>
              <a:t> nous donnent les informations qu'ils souhaitent...en cachant ce qui peut déranger...autonomie de l'établissement = autonomie souvent du </a:t>
            </a:r>
            <a:r>
              <a:rPr lang="fr-FR" dirty="0" err="1" smtClean="0"/>
              <a:t>perdir</a:t>
            </a:r>
            <a:r>
              <a:rPr lang="fr-FR" dirty="0" smtClean="0"/>
              <a:t> qui n'invite pas au conseil </a:t>
            </a:r>
            <a:r>
              <a:rPr lang="fr-FR" dirty="0" err="1" smtClean="0"/>
              <a:t>péda</a:t>
            </a:r>
            <a:r>
              <a:rPr lang="fr-FR" dirty="0" smtClean="0"/>
              <a:t> l </a:t>
            </a:r>
            <a:r>
              <a:rPr lang="fr-FR" dirty="0" err="1" smtClean="0"/>
              <a:t>ia</a:t>
            </a:r>
            <a:r>
              <a:rPr lang="fr-FR" dirty="0" smtClean="0"/>
              <a:t> </a:t>
            </a:r>
            <a:r>
              <a:rPr lang="fr-FR" dirty="0" err="1" smtClean="0"/>
              <a:t>ipr</a:t>
            </a:r>
            <a:r>
              <a:rPr lang="fr-FR" dirty="0" smtClean="0"/>
              <a:t> référent quand il sait que nous n'</a:t>
            </a:r>
            <a:r>
              <a:rPr lang="fr-FR" dirty="0" err="1" smtClean="0"/>
              <a:t>allon</a:t>
            </a:r>
            <a:r>
              <a:rPr lang="fr-FR" dirty="0" smtClean="0"/>
              <a:t/>
            </a:r>
            <a:br>
              <a:rPr lang="fr-FR" dirty="0" smtClean="0"/>
            </a:br>
            <a:r>
              <a:rPr lang="fr-FR" dirty="0" smtClean="0"/>
              <a:t>- Par principe sinon c'est ingérable!</a:t>
            </a:r>
            <a:br>
              <a:rPr lang="fr-FR" dirty="0" smtClean="0"/>
            </a:br>
            <a:r>
              <a:rPr lang="fr-FR" dirty="0" smtClean="0"/>
              <a:t>- Nécessité de déterminer les truchements fiables.</a:t>
            </a:r>
            <a:br>
              <a:rPr lang="fr-FR" dirty="0" smtClean="0"/>
            </a:br>
            <a:r>
              <a:rPr lang="fr-FR" dirty="0" smtClean="0"/>
              <a:t>- Il y a peu de travail collaboratif avec les DSDEN dans l'académie où j'exerce. </a:t>
            </a:r>
            <a:br>
              <a:rPr lang="fr-FR" dirty="0" smtClean="0"/>
            </a:br>
            <a:r>
              <a:rPr lang="fr-FR" dirty="0" smtClean="0"/>
              <a:t>- à condition de croiser pour vérifier</a:t>
            </a:r>
            <a:br>
              <a:rPr lang="fr-FR" dirty="0" smtClean="0"/>
            </a:br>
            <a:r>
              <a:rPr lang="fr-FR" dirty="0" smtClean="0"/>
              <a:t>- liste des contractuels pas à jour</a:t>
            </a:r>
            <a:br>
              <a:rPr lang="fr-FR" dirty="0" smtClean="0"/>
            </a:br>
            <a:r>
              <a:rPr lang="fr-FR" dirty="0" smtClean="0"/>
              <a:t>- ??? Pourquoi ne faudrait-il pas ? Sinon faut-il faire confiance aux nôtres ?</a:t>
            </a:r>
            <a:br>
              <a:rPr lang="fr-FR" dirty="0" smtClean="0"/>
            </a:br>
            <a:r>
              <a:rPr lang="fr-FR" dirty="0" smtClean="0"/>
              <a:t>- les erreurs sont fréquentes pour quiconque connaît très bien ses dossiers</a:t>
            </a:r>
            <a:br>
              <a:rPr lang="fr-FR" dirty="0" smtClean="0"/>
            </a:br>
            <a:r>
              <a:rPr lang="fr-FR" dirty="0" smtClean="0"/>
              <a:t>- Quand les infos arrivent, elles sont fiables en général</a:t>
            </a:r>
            <a:br>
              <a:rPr lang="fr-FR" dirty="0" smtClean="0"/>
            </a:br>
            <a:r>
              <a:rPr lang="fr-FR" dirty="0" smtClean="0"/>
              <a:t>- il faudrait ici trier entre les différents types d'informations et leur fiabilité</a:t>
            </a:r>
            <a:br>
              <a:rPr lang="fr-FR" dirty="0" smtClean="0"/>
            </a:br>
            <a:r>
              <a:rPr lang="fr-FR" dirty="0" smtClean="0"/>
              <a:t>- Cependant des informations ne sont pas relayées auprès des inspecteurs, inspections apprises sur le terrain auprès des Chefs d'établissement</a:t>
            </a:r>
          </a:p>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45</a:t>
            </a:fld>
            <a:endParaRPr lang="fr-FR"/>
          </a:p>
        </p:txBody>
      </p:sp>
    </p:spTree>
    <p:extLst>
      <p:ext uri="{BB962C8B-B14F-4D97-AF65-F5344CB8AC3E}">
        <p14:creationId xmlns:p14="http://schemas.microsoft.com/office/powerpoint/2010/main" val="1652225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66155">
              <a:defRPr/>
            </a:pPr>
            <a:r>
              <a:rPr lang="fr-FR" dirty="0" smtClean="0"/>
              <a:t>C3.3.= « solitaire et solidaire », individualisme 	</a:t>
            </a:r>
            <a:r>
              <a:rPr lang="fr-FR" dirty="0" smtClean="0">
                <a:effectLst/>
              </a:rPr>
              <a:t>Filtre : collège &gt; 60 (–parfois)</a:t>
            </a:r>
          </a:p>
          <a:p>
            <a:pPr defTabSz="966155">
              <a:defRPr/>
            </a:pPr>
            <a:r>
              <a:rPr lang="fr-FR" dirty="0" smtClean="0"/>
              <a:t>C3.4.=représentativité, </a:t>
            </a:r>
            <a:r>
              <a:rPr lang="fr-FR" dirty="0" err="1" smtClean="0"/>
              <a:t>transmissivité</a:t>
            </a:r>
            <a:r>
              <a:rPr lang="fr-FR" dirty="0" smtClean="0"/>
              <a:t>, variabilité</a:t>
            </a:r>
            <a:r>
              <a:rPr lang="fr-FR" dirty="0" smtClean="0">
                <a:effectLst/>
              </a:rPr>
              <a:t> 	Filtres : &gt;= 2 académies, Ancienneté &lt; 1 an (-parfois)</a:t>
            </a:r>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47</a:t>
            </a:fld>
            <a:endParaRPr lang="fr-FR"/>
          </a:p>
        </p:txBody>
      </p:sp>
    </p:spTree>
    <p:extLst>
      <p:ext uri="{BB962C8B-B14F-4D97-AF65-F5344CB8AC3E}">
        <p14:creationId xmlns:p14="http://schemas.microsoft.com/office/powerpoint/2010/main" val="1532157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48</a:t>
            </a:fld>
            <a:endParaRPr lang="fr-FR"/>
          </a:p>
        </p:txBody>
      </p:sp>
    </p:spTree>
    <p:extLst>
      <p:ext uri="{BB962C8B-B14F-4D97-AF65-F5344CB8AC3E}">
        <p14:creationId xmlns:p14="http://schemas.microsoft.com/office/powerpoint/2010/main" val="12097672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Commentaires </a:t>
            </a:r>
            <a:r>
              <a:rPr lang="fr-FR" sz="1300" dirty="0"/>
              <a:t>3.3.</a:t>
            </a:r>
            <a:r>
              <a:rPr lang="fr-FR" dirty="0" smtClean="0"/>
              <a:t/>
            </a:r>
            <a:br>
              <a:rPr lang="fr-FR" dirty="0" smtClean="0"/>
            </a:br>
            <a:r>
              <a:rPr lang="fr-FR" dirty="0" smtClean="0"/>
              <a:t>- Le soutien ne peut être qu'en mots...en explication de procédures mais le travail n'est divisible...</a:t>
            </a:r>
            <a:br>
              <a:rPr lang="fr-FR" dirty="0" smtClean="0"/>
            </a:br>
            <a:r>
              <a:rPr lang="fr-FR" dirty="0" smtClean="0"/>
              <a:t>- cela dépend de l'académie et de l'ambiance entre pairs...qui peuvent rentrer en compétition et mettre la pression. ai connu un doyen dont les pratiques relevaient du harcèlement moral par le passé. sinon les cas d'entraide sont rares, </a:t>
            </a:r>
            <a:r>
              <a:rPr lang="fr-FR" dirty="0" err="1" smtClean="0"/>
              <a:t>quelq</a:t>
            </a:r>
            <a:r>
              <a:rPr lang="fr-FR" dirty="0" smtClean="0"/>
              <a:t/>
            </a:r>
            <a:br>
              <a:rPr lang="fr-FR" dirty="0" smtClean="0"/>
            </a:br>
            <a:r>
              <a:rPr lang="fr-FR" dirty="0" smtClean="0"/>
              <a:t>- Toujours pour les collègues de la discipline au plan national où la solidarité est grande. Rarement sur le plan académique en raison de l'exercice relativement solitaire de mes missions.</a:t>
            </a:r>
            <a:br>
              <a:rPr lang="fr-FR" dirty="0" smtClean="0"/>
            </a:br>
            <a:r>
              <a:rPr lang="fr-FR" dirty="0" smtClean="0"/>
              <a:t>- mais cela reste inégal. Le bien-être professionnel est tout de même tabou en France !</a:t>
            </a:r>
            <a:br>
              <a:rPr lang="fr-FR" dirty="0" smtClean="0"/>
            </a:br>
            <a:r>
              <a:rPr lang="fr-FR" dirty="0" smtClean="0"/>
              <a:t>- malgré les contraintes les collègues ont une attitude de bons élèves qui cherchent à briller parfois au dépend des autres.</a:t>
            </a:r>
            <a:br>
              <a:rPr lang="fr-FR" dirty="0" smtClean="0"/>
            </a:br>
            <a:r>
              <a:rPr lang="fr-FR" dirty="0" smtClean="0"/>
              <a:t>- Mais surtout dans mon équipe disciplinaire.. ensuite, c'est selon les individus.; il y a le meilleur et le pire.</a:t>
            </a:r>
            <a:br>
              <a:rPr lang="fr-FR" dirty="0" smtClean="0"/>
            </a:br>
            <a:r>
              <a:rPr lang="fr-FR" dirty="0" smtClean="0"/>
              <a:t>- Je demande peu d'aide. </a:t>
            </a:r>
            <a:br>
              <a:rPr lang="fr-FR" dirty="0" smtClean="0"/>
            </a:br>
            <a:r>
              <a:rPr lang="fr-FR" dirty="0" smtClean="0"/>
              <a:t>- Les collègues de la discipline c'est particulièrement vrai mais pas pour les autres collègues</a:t>
            </a:r>
            <a:br>
              <a:rPr lang="fr-FR" dirty="0" smtClean="0"/>
            </a:br>
            <a:r>
              <a:rPr lang="fr-FR" dirty="0" smtClean="0"/>
              <a:t>- Climat collégial très chaleureux et solidaire dans notre académie (micro climat?)</a:t>
            </a:r>
            <a:br>
              <a:rPr lang="fr-FR" dirty="0" smtClean="0"/>
            </a:br>
            <a:r>
              <a:rPr lang="fr-FR" dirty="0" smtClean="0"/>
              <a:t>- le travail est à la fois solitaire et solidaire</a:t>
            </a:r>
            <a:br>
              <a:rPr lang="fr-FR" dirty="0" smtClean="0"/>
            </a:br>
            <a:r>
              <a:rPr lang="fr-FR" dirty="0" smtClean="0"/>
              <a:t>- l'individualisme est très marqué. Il faut parfois se montrer persévérant pour obtenir les réponses souhaitées</a:t>
            </a:r>
            <a:br>
              <a:rPr lang="fr-FR" dirty="0" smtClean="0"/>
            </a:br>
            <a:r>
              <a:rPr lang="fr-FR" dirty="0" smtClean="0"/>
              <a:t>- Les collègues IPR de base sont toujours bienveillants. Il arrive que dans certaines académies des échelons supérieurs ( doyens) ne vous font pas suffisamment confiance et croit à tort tout savoir.</a:t>
            </a:r>
            <a:br>
              <a:rPr lang="fr-FR" dirty="0" smtClean="0"/>
            </a:br>
            <a:r>
              <a:rPr lang="fr-FR" dirty="0" smtClean="0"/>
              <a:t>- Interlocuteurs très variés, collègues de plusieurs disciplines.</a:t>
            </a:r>
            <a:br>
              <a:rPr lang="fr-FR" dirty="0" smtClean="0"/>
            </a:br>
            <a:r>
              <a:rPr lang="fr-FR" dirty="0" smtClean="0"/>
              <a:t>- Oui, si on sait à qui s'adresser.</a:t>
            </a:r>
            <a:br>
              <a:rPr lang="fr-FR" dirty="0" smtClean="0"/>
            </a:br>
            <a:r>
              <a:rPr lang="fr-FR" dirty="0" smtClean="0"/>
              <a:t>- une certaine solidarité entre IPR mais trop de tâches et de missions cumulées pour chacun d'entre eux ce qui ne favorise pas toujours la solidarité</a:t>
            </a:r>
            <a:br>
              <a:rPr lang="fr-FR" dirty="0" smtClean="0"/>
            </a:br>
            <a:r>
              <a:rPr lang="fr-FR" dirty="0" smtClean="0"/>
              <a:t>- Chacun est accaparé par ses missions et se montre de moins en moins disponible</a:t>
            </a:r>
            <a:br>
              <a:rPr lang="fr-FR" dirty="0" smtClean="0"/>
            </a:br>
            <a:r>
              <a:rPr lang="fr-FR" dirty="0" smtClean="0"/>
              <a:t>- En cas de besoin, nous nous concertons entre collèges des autres académies</a:t>
            </a:r>
            <a:br>
              <a:rPr lang="fr-FR" dirty="0" smtClean="0"/>
            </a:br>
            <a:endParaRPr lang="fr-FR" dirty="0" smtClean="0"/>
          </a:p>
          <a:p>
            <a:r>
              <a:rPr lang="fr-FR" dirty="0" smtClean="0"/>
              <a:t>Commentaires 3.4</a:t>
            </a:r>
          </a:p>
          <a:p>
            <a:r>
              <a:rPr lang="fr-FR" dirty="0" smtClean="0"/>
              <a:t/>
            </a:r>
            <a:br>
              <a:rPr lang="fr-FR" dirty="0" smtClean="0"/>
            </a:br>
            <a:r>
              <a:rPr lang="fr-FR" dirty="0" smtClean="0"/>
              <a:t>- doyen à l'écoute</a:t>
            </a:r>
            <a:br>
              <a:rPr lang="fr-FR" dirty="0" smtClean="0"/>
            </a:br>
            <a:r>
              <a:rPr lang="fr-FR" dirty="0" smtClean="0"/>
              <a:t>- DOYEN très à l'écoute Rôle qui n'est pas le même selon les académies...</a:t>
            </a:r>
            <a:br>
              <a:rPr lang="fr-FR" dirty="0" smtClean="0"/>
            </a:br>
            <a:r>
              <a:rPr lang="fr-FR" dirty="0" smtClean="0"/>
              <a:t>- toujours à l'écoute même sans difficulté à lui faire part...</a:t>
            </a:r>
            <a:br>
              <a:rPr lang="fr-FR" dirty="0" smtClean="0"/>
            </a:br>
            <a:r>
              <a:rPr lang="fr-FR" dirty="0" smtClean="0"/>
              <a:t>- Bof ....</a:t>
            </a:r>
            <a:br>
              <a:rPr lang="fr-FR" dirty="0" smtClean="0"/>
            </a:br>
            <a:r>
              <a:rPr lang="fr-FR" dirty="0" smtClean="0"/>
              <a:t>- il est très à l'écoute mais pas toujours disponible</a:t>
            </a:r>
            <a:br>
              <a:rPr lang="fr-FR" dirty="0" smtClean="0"/>
            </a:br>
            <a:r>
              <a:rPr lang="fr-FR" dirty="0" smtClean="0"/>
              <a:t>- Il fait ce qu'il peut, le pauvre !</a:t>
            </a:r>
            <a:br>
              <a:rPr lang="fr-FR" dirty="0" smtClean="0"/>
            </a:br>
            <a:r>
              <a:rPr lang="fr-FR" dirty="0" smtClean="0"/>
              <a:t>- Je demande peu d'aide</a:t>
            </a:r>
            <a:br>
              <a:rPr lang="fr-FR" dirty="0" smtClean="0"/>
            </a:br>
            <a:r>
              <a:rPr lang="fr-FR" dirty="0" smtClean="0"/>
              <a:t>- je n'en éprouve pas le besoin</a:t>
            </a:r>
            <a:br>
              <a:rPr lang="fr-FR" dirty="0" smtClean="0"/>
            </a:br>
            <a:r>
              <a:rPr lang="fr-FR" dirty="0" smtClean="0"/>
              <a:t>- si on les sollicite, il n'y a pas de soucis. Il reste disponible et accessible.</a:t>
            </a:r>
            <a:br>
              <a:rPr lang="fr-FR" dirty="0" smtClean="0"/>
            </a:br>
            <a:r>
              <a:rPr lang="fr-FR" dirty="0" smtClean="0"/>
              <a:t>- les échanges avec le doyen sont riches et utiles, c'est une personne de référence</a:t>
            </a:r>
            <a:br>
              <a:rPr lang="fr-FR" dirty="0" smtClean="0"/>
            </a:br>
            <a:r>
              <a:rPr lang="fr-FR" dirty="0" smtClean="0"/>
              <a:t>- presque sans objet. Peu de sollicitation. S'est montré à chaque fois à l'écoute.</a:t>
            </a:r>
            <a:br>
              <a:rPr lang="fr-FR" dirty="0" smtClean="0"/>
            </a:br>
            <a:r>
              <a:rPr lang="fr-FR" dirty="0" smtClean="0"/>
              <a:t>- C'est moi-même...</a:t>
            </a:r>
            <a:br>
              <a:rPr lang="fr-FR" dirty="0" smtClean="0"/>
            </a:br>
            <a:r>
              <a:rPr lang="fr-FR" dirty="0" smtClean="0"/>
              <a:t>- Je ne le sollicite pas suffisamment</a:t>
            </a:r>
            <a:br>
              <a:rPr lang="fr-FR" dirty="0" smtClean="0"/>
            </a:br>
            <a:r>
              <a:rPr lang="fr-FR" dirty="0" smtClean="0"/>
              <a:t>- Oui, le doyen est un phare.</a:t>
            </a:r>
            <a:br>
              <a:rPr lang="fr-FR" dirty="0" smtClean="0"/>
            </a:br>
            <a:r>
              <a:rPr lang="fr-FR" dirty="0" smtClean="0"/>
              <a:t>- c'est moi le doyen!</a:t>
            </a:r>
            <a:br>
              <a:rPr lang="fr-FR" dirty="0" smtClean="0"/>
            </a:br>
            <a:r>
              <a:rPr lang="fr-FR" dirty="0" smtClean="0"/>
              <a:t>- dépend du doyen et des relations avec le doyen</a:t>
            </a:r>
            <a:br>
              <a:rPr lang="fr-FR" dirty="0" smtClean="0"/>
            </a:br>
            <a:r>
              <a:rPr lang="fr-FR" dirty="0" smtClean="0"/>
              <a:t>- Trop souvent , un doyen peut complètement entraver un dossier ...à tort . Au bout de plusieurs mois ou de plusieurs années j'ai obtenu contre eux gain de cause.</a:t>
            </a:r>
            <a:br>
              <a:rPr lang="fr-FR" dirty="0" smtClean="0"/>
            </a:br>
            <a:r>
              <a:rPr lang="fr-FR" dirty="0" smtClean="0"/>
              <a:t>- je suis le doyen :)</a:t>
            </a:r>
            <a:br>
              <a:rPr lang="fr-FR" dirty="0" smtClean="0"/>
            </a:br>
            <a:r>
              <a:rPr lang="fr-FR" dirty="0" smtClean="0"/>
              <a:t>- dysfonctionnement au niveau décanat : n'est pas notre représentant auprès du comité de </a:t>
            </a:r>
            <a:r>
              <a:rPr lang="fr-FR" dirty="0" err="1" smtClean="0"/>
              <a:t>dir</a:t>
            </a:r>
            <a:r>
              <a:rPr lang="fr-FR" dirty="0" smtClean="0"/>
              <a:t>.</a:t>
            </a:r>
            <a:br>
              <a:rPr lang="fr-FR" dirty="0" smtClean="0"/>
            </a:br>
            <a:r>
              <a:rPr lang="fr-FR" dirty="0" smtClean="0"/>
              <a:t>- Quand il y'a urgence pour traiter un dossier.</a:t>
            </a:r>
            <a:br>
              <a:rPr lang="fr-FR" dirty="0" smtClean="0"/>
            </a:br>
            <a:r>
              <a:rPr lang="fr-FR" dirty="0" smtClean="0"/>
              <a:t>- Le doyen est plus à l'écoute du recteur que de ses paires</a:t>
            </a:r>
            <a:br>
              <a:rPr lang="fr-FR" dirty="0" smtClean="0"/>
            </a:br>
            <a:r>
              <a:rPr lang="fr-FR" dirty="0" smtClean="0"/>
              <a:t>- Le rôle du doyen est actuellement dans l'autre sens : essentiellement transmissif d'informations</a:t>
            </a:r>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49</a:t>
            </a:fld>
            <a:endParaRPr lang="fr-FR"/>
          </a:p>
        </p:txBody>
      </p:sp>
    </p:spTree>
    <p:extLst>
      <p:ext uri="{BB962C8B-B14F-4D97-AF65-F5344CB8AC3E}">
        <p14:creationId xmlns:p14="http://schemas.microsoft.com/office/powerpoint/2010/main" val="2924607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Propos de </a:t>
            </a:r>
            <a:r>
              <a:rPr lang="fr-FR" smtClean="0"/>
              <a:t>collègues stagiaires</a:t>
            </a:r>
            <a:endParaRPr lang="fr-FR" dirty="0" smtClean="0"/>
          </a:p>
          <a:p>
            <a:r>
              <a:rPr lang="fr-FR" dirty="0" smtClean="0"/>
              <a:t>l' académie compte 8 départements et est extrêmement vaste' </a:t>
            </a:r>
          </a:p>
          <a:p>
            <a:r>
              <a:rPr lang="fr-FR" dirty="0" smtClean="0"/>
              <a:t>'Les frais liés aux déplacements (repas hors </a:t>
            </a:r>
            <a:r>
              <a:rPr lang="fr-FR" dirty="0" err="1" smtClean="0"/>
              <a:t>rest</a:t>
            </a:r>
            <a:r>
              <a:rPr lang="fr-FR" dirty="0" smtClean="0"/>
              <a:t> ADM) sont très mal pris en charge par notre rectorat‘</a:t>
            </a:r>
          </a:p>
          <a:p>
            <a:r>
              <a:rPr lang="fr-FR" dirty="0" smtClean="0"/>
              <a:t>'aussi bien en transports en commun qu'en véhicule </a:t>
            </a:r>
            <a:r>
              <a:rPr lang="fr-FR" dirty="0" err="1" smtClean="0"/>
              <a:t>personnel''et</a:t>
            </a:r>
            <a:r>
              <a:rPr lang="fr-FR" dirty="0" smtClean="0"/>
              <a:t> fatigante'</a:t>
            </a:r>
            <a:endParaRPr lang="fr-FR" dirty="0"/>
          </a:p>
        </p:txBody>
      </p:sp>
      <p:sp>
        <p:nvSpPr>
          <p:cNvPr id="4" name="Espace réservé du numéro de diapositive 3"/>
          <p:cNvSpPr>
            <a:spLocks noGrp="1"/>
          </p:cNvSpPr>
          <p:nvPr>
            <p:ph type="sldNum" sz="quarter" idx="10"/>
          </p:nvPr>
        </p:nvSpPr>
        <p:spPr/>
        <p:txBody>
          <a:bodyPr/>
          <a:lstStyle/>
          <a:p>
            <a:fld id="{87C27B15-9F96-46F8-A5D7-BFAB47C811ED}" type="slidenum">
              <a:rPr lang="fr-FR" smtClean="0"/>
              <a:t>18</a:t>
            </a:fld>
            <a:endParaRPr lang="fr-FR"/>
          </a:p>
        </p:txBody>
      </p:sp>
    </p:spTree>
    <p:extLst>
      <p:ext uri="{BB962C8B-B14F-4D97-AF65-F5344CB8AC3E}">
        <p14:creationId xmlns:p14="http://schemas.microsoft.com/office/powerpoint/2010/main" val="1782909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66155">
              <a:defRPr/>
            </a:pPr>
            <a:r>
              <a:rPr lang="fr-FR" dirty="0" smtClean="0"/>
              <a:t>C3.5. </a:t>
            </a:r>
            <a:r>
              <a:rPr lang="fr-FR" dirty="0" smtClean="0">
                <a:effectLst/>
              </a:rPr>
              <a:t>			Filtres : </a:t>
            </a:r>
          </a:p>
          <a:p>
            <a:pPr defTabSz="966155">
              <a:defRPr/>
            </a:pPr>
            <a:r>
              <a:rPr lang="fr-FR" dirty="0" smtClean="0">
                <a:effectLst/>
              </a:rPr>
              <a:t>âge du répondant &gt;= 60 ans ET 10 ans ancienneté, </a:t>
            </a:r>
          </a:p>
          <a:p>
            <a:pPr defTabSz="966155">
              <a:defRPr/>
            </a:pPr>
            <a:r>
              <a:rPr lang="fr-FR" dirty="0" smtClean="0">
                <a:effectLst/>
              </a:rPr>
              <a:t>taille du collège &gt; 60 (--parfois/rarement/presque jamais)</a:t>
            </a:r>
          </a:p>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51</a:t>
            </a:fld>
            <a:endParaRPr lang="fr-FR"/>
          </a:p>
        </p:txBody>
      </p:sp>
    </p:spTree>
    <p:extLst>
      <p:ext uri="{BB962C8B-B14F-4D97-AF65-F5344CB8AC3E}">
        <p14:creationId xmlns:p14="http://schemas.microsoft.com/office/powerpoint/2010/main" val="435349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Commentaires 3.5</a:t>
            </a:r>
            <a:br>
              <a:rPr lang="fr-FR" dirty="0" smtClean="0"/>
            </a:br>
            <a:r>
              <a:rPr lang="fr-FR" dirty="0" smtClean="0"/>
              <a:t>- nous voyons peu le recteur</a:t>
            </a:r>
            <a:br>
              <a:rPr lang="fr-FR" dirty="0" smtClean="0"/>
            </a:br>
            <a:r>
              <a:rPr lang="fr-FR" dirty="0" smtClean="0"/>
              <a:t>- Pour cela il faudrait le voir souvent et avoir un espace pour exprimer les éventuelles difficultés</a:t>
            </a:r>
            <a:br>
              <a:rPr lang="fr-FR" dirty="0" smtClean="0"/>
            </a:br>
            <a:r>
              <a:rPr lang="fr-FR" dirty="0" smtClean="0"/>
              <a:t>- </a:t>
            </a:r>
            <a:r>
              <a:rPr lang="fr-FR" dirty="0" err="1" smtClean="0"/>
              <a:t>Recontres</a:t>
            </a:r>
            <a:r>
              <a:rPr lang="fr-FR" dirty="0" smtClean="0"/>
              <a:t> avec le Recteur sont extrêmement ponctuelles mais il est à l'écoute.</a:t>
            </a:r>
            <a:br>
              <a:rPr lang="fr-FR" dirty="0" smtClean="0"/>
            </a:br>
            <a:r>
              <a:rPr lang="fr-FR" dirty="0" smtClean="0"/>
              <a:t>- Nous avons un directeur d'académie à Paris qui est très attentif.</a:t>
            </a:r>
            <a:br>
              <a:rPr lang="fr-FR" dirty="0" smtClean="0"/>
            </a:br>
            <a:r>
              <a:rPr lang="fr-FR" dirty="0" smtClean="0"/>
              <a:t>- je ne le sollicite que rarement mais il est à l'écoute.</a:t>
            </a:r>
            <a:br>
              <a:rPr lang="fr-FR" dirty="0" smtClean="0"/>
            </a:br>
            <a:r>
              <a:rPr lang="fr-FR" dirty="0" smtClean="0"/>
              <a:t>- Savent ils que j'existe......</a:t>
            </a:r>
            <a:br>
              <a:rPr lang="fr-FR" dirty="0" smtClean="0"/>
            </a:br>
            <a:r>
              <a:rPr lang="fr-FR" dirty="0" smtClean="0"/>
              <a:t>- pour peu qu'il/elle soit au courant de nos difficultés; Charge à nous de l'en informer. </a:t>
            </a:r>
            <a:br>
              <a:rPr lang="fr-FR" dirty="0" smtClean="0"/>
            </a:br>
            <a:r>
              <a:rPr lang="fr-FR" dirty="0" smtClean="0"/>
              <a:t>- je n'en demande pas</a:t>
            </a:r>
            <a:br>
              <a:rPr lang="fr-FR" dirty="0" smtClean="0"/>
            </a:br>
            <a:r>
              <a:rPr lang="fr-FR" dirty="0" smtClean="0"/>
              <a:t>- il ne semble pas conscient des difficultés que nous pouvons avoir.</a:t>
            </a:r>
            <a:br>
              <a:rPr lang="fr-FR" dirty="0" smtClean="0"/>
            </a:br>
            <a:r>
              <a:rPr lang="fr-FR" dirty="0" smtClean="0"/>
              <a:t>- Le problème est d'avoir accès au recteur directement.. lorsque c'est le cas, elle écoute mais la plus part du temps, tout est filtré par le cabinet ou le DAP et c'est plus compliqué.</a:t>
            </a:r>
            <a:br>
              <a:rPr lang="fr-FR" dirty="0" smtClean="0"/>
            </a:br>
            <a:r>
              <a:rPr lang="fr-FR" dirty="0" smtClean="0"/>
              <a:t>- Pas accès au recteur =&gt; uniquement contact avec le SG. Pas d'amélioration pour prise en compte de la particularité de ma situation : unique IPR STI (stagiaire...) pour 2 postes. Impression de "du moment que le travail est fait..." </a:t>
            </a:r>
            <a:br>
              <a:rPr lang="fr-FR" dirty="0" smtClean="0"/>
            </a:br>
            <a:r>
              <a:rPr lang="fr-FR" dirty="0" smtClean="0"/>
              <a:t>- je n'ai jamais été dans la situation de pouvoir m'en rendre compte</a:t>
            </a:r>
            <a:br>
              <a:rPr lang="fr-FR" dirty="0" smtClean="0"/>
            </a:br>
            <a:r>
              <a:rPr lang="fr-FR" dirty="0" smtClean="0"/>
              <a:t>- Il reste disponible et accessible si besoin.</a:t>
            </a:r>
            <a:br>
              <a:rPr lang="fr-FR" dirty="0" smtClean="0"/>
            </a:br>
            <a:r>
              <a:rPr lang="fr-FR" dirty="0" smtClean="0"/>
              <a:t>- Le même recteur pendant 8 ans. Le nouveau je ne sais pas encore.</a:t>
            </a:r>
            <a:br>
              <a:rPr lang="fr-FR" dirty="0" smtClean="0"/>
            </a:br>
            <a:r>
              <a:rPr lang="fr-FR" dirty="0" smtClean="0"/>
              <a:t>- je ne le sollicite jamais non plus</a:t>
            </a:r>
            <a:br>
              <a:rPr lang="fr-FR" dirty="0" smtClean="0"/>
            </a:br>
            <a:r>
              <a:rPr lang="fr-FR" dirty="0" smtClean="0"/>
              <a:t>- réponse à corréler avec la précédente, le doyen faisant remonter les informations au recteur</a:t>
            </a:r>
            <a:br>
              <a:rPr lang="fr-FR" dirty="0" smtClean="0"/>
            </a:br>
            <a:r>
              <a:rPr lang="fr-FR" dirty="0" smtClean="0"/>
              <a:t>- jamais : n'est pas disponible.</a:t>
            </a:r>
            <a:br>
              <a:rPr lang="fr-FR" dirty="0" smtClean="0"/>
            </a:br>
            <a:r>
              <a:rPr lang="fr-FR" dirty="0" smtClean="0"/>
              <a:t>- dépend du recteur et des relations avec le recteur</a:t>
            </a:r>
            <a:br>
              <a:rPr lang="fr-FR" dirty="0" smtClean="0"/>
            </a:br>
            <a:r>
              <a:rPr lang="fr-FR" dirty="0" smtClean="0"/>
              <a:t>- Les contacts directs avec le recteur sont trop peu fréquent pour l'IPR de base. Des échelons intermédiaires peuvent tout brouiller. Les recteurs sont plus à l'écoute des chefs d' EPLE. </a:t>
            </a:r>
            <a:br>
              <a:rPr lang="fr-FR" dirty="0" smtClean="0"/>
            </a:br>
            <a:r>
              <a:rPr lang="fr-FR" dirty="0" smtClean="0"/>
              <a:t>- Des exigences très au delà du raisonnable. Le poids des chefs d'établissement est dominant...</a:t>
            </a:r>
            <a:br>
              <a:rPr lang="fr-FR" dirty="0" smtClean="0"/>
            </a:br>
            <a:r>
              <a:rPr lang="fr-FR" dirty="0" smtClean="0"/>
              <a:t>- nouveau recteur, amélioration en cours, apparemment </a:t>
            </a:r>
            <a:br>
              <a:rPr lang="fr-FR" dirty="0" smtClean="0"/>
            </a:br>
            <a:r>
              <a:rPr lang="fr-FR" dirty="0" smtClean="0"/>
              <a:t>- On ne le voit que rarement</a:t>
            </a:r>
            <a:br>
              <a:rPr lang="fr-FR" dirty="0" smtClean="0"/>
            </a:br>
            <a:r>
              <a:rPr lang="fr-FR" dirty="0" smtClean="0"/>
              <a:t>- jamais pour le recteur précédent, une impression plus favorable pour le nouveau recteur qui vient de prendre ses fonctions</a:t>
            </a:r>
            <a:br>
              <a:rPr lang="fr-FR" dirty="0" smtClean="0"/>
            </a:br>
            <a:r>
              <a:rPr lang="fr-FR" dirty="0" smtClean="0"/>
              <a:t>- Aucun contact</a:t>
            </a:r>
            <a:br>
              <a:rPr lang="fr-FR" dirty="0" smtClean="0"/>
            </a:br>
            <a:r>
              <a:rPr lang="fr-FR" dirty="0" smtClean="0"/>
              <a:t>- manque de soutien, parfois même verbal</a:t>
            </a:r>
            <a:br>
              <a:rPr lang="fr-FR" dirty="0" smtClean="0"/>
            </a:br>
            <a:r>
              <a:rPr lang="fr-FR" dirty="0" smtClean="0"/>
              <a:t>- très variable selon la personne même du recteur.</a:t>
            </a:r>
            <a:br>
              <a:rPr lang="fr-FR" dirty="0" smtClean="0"/>
            </a:br>
            <a:r>
              <a:rPr lang="fr-FR" dirty="0" smtClean="0"/>
              <a:t>- Cela dépend des recteurs et de leur rapport à la discipline</a:t>
            </a:r>
            <a:br>
              <a:rPr lang="fr-FR" dirty="0" smtClean="0"/>
            </a:br>
            <a:r>
              <a:rPr lang="fr-FR" dirty="0" smtClean="0"/>
              <a:t>- Je n'ai jamais pu obtenir de rendez vous avec le recteur. Ni ma situation personnelle, ni les dossiers dont je m'occupe ne le </a:t>
            </a:r>
            <a:r>
              <a:rPr lang="fr-FR" dirty="0" err="1" smtClean="0"/>
              <a:t>le</a:t>
            </a:r>
            <a:r>
              <a:rPr lang="fr-FR" dirty="0" smtClean="0"/>
              <a:t> justifiaient semble t il</a:t>
            </a:r>
          </a:p>
          <a:p>
            <a:endParaRPr lang="fr-FR" dirty="0" smtClean="0"/>
          </a:p>
          <a:p>
            <a:r>
              <a:rPr lang="fr-FR" dirty="0" smtClean="0"/>
              <a:t>Commentaires </a:t>
            </a:r>
            <a:r>
              <a:rPr lang="fr-FR" sz="1300" dirty="0"/>
              <a:t>3.6. </a:t>
            </a:r>
            <a:r>
              <a:rPr lang="fr-FR" dirty="0" smtClean="0"/>
              <a:t/>
            </a:r>
            <a:br>
              <a:rPr lang="fr-FR" dirty="0" smtClean="0"/>
            </a:br>
            <a:r>
              <a:rPr lang="fr-FR" dirty="0" smtClean="0"/>
              <a:t>- je n'ai pas encore vécu cette situation</a:t>
            </a:r>
            <a:br>
              <a:rPr lang="fr-FR" dirty="0" smtClean="0"/>
            </a:br>
            <a:r>
              <a:rPr lang="fr-FR" dirty="0" smtClean="0"/>
              <a:t>- pas de remise en cause par les professeurs donc je ne peux répondre. Certains </a:t>
            </a:r>
            <a:r>
              <a:rPr lang="fr-FR" dirty="0" err="1" smtClean="0"/>
              <a:t>perdir</a:t>
            </a:r>
            <a:r>
              <a:rPr lang="fr-FR" dirty="0" smtClean="0"/>
              <a:t> remettent en cause l'ensemble des </a:t>
            </a:r>
            <a:r>
              <a:rPr lang="fr-FR" dirty="0" err="1" smtClean="0"/>
              <a:t>ipr</a:t>
            </a:r>
            <a:r>
              <a:rPr lang="fr-FR" dirty="0" smtClean="0"/>
              <a:t> en </a:t>
            </a:r>
            <a:r>
              <a:rPr lang="fr-FR" dirty="0" err="1" smtClean="0"/>
              <a:t>reunion</a:t>
            </a:r>
            <a:r>
              <a:rPr lang="fr-FR" dirty="0" smtClean="0"/>
              <a:t> de manière illégitime...ils ne connaissent pas toutes nos missions </a:t>
            </a:r>
            <a:br>
              <a:rPr lang="fr-FR" dirty="0" smtClean="0"/>
            </a:br>
            <a:r>
              <a:rPr lang="fr-FR" dirty="0" smtClean="0"/>
              <a:t>- je n'ai pas connu ce genre de situation.</a:t>
            </a:r>
            <a:br>
              <a:rPr lang="fr-FR" dirty="0" smtClean="0"/>
            </a:br>
            <a:r>
              <a:rPr lang="fr-FR" dirty="0" smtClean="0"/>
              <a:t>- La maîtrise d'ouvrage dans la pédagogie doit être conquis à tout moment au niveau </a:t>
            </a:r>
            <a:r>
              <a:rPr lang="fr-FR" dirty="0" err="1" smtClean="0"/>
              <a:t>académique.Bonne</a:t>
            </a:r>
            <a:r>
              <a:rPr lang="fr-FR" dirty="0" smtClean="0"/>
              <a:t> entente avec presque tous les chefs d'établissement</a:t>
            </a:r>
            <a:br>
              <a:rPr lang="fr-FR" dirty="0" smtClean="0"/>
            </a:br>
            <a:r>
              <a:rPr lang="fr-FR" dirty="0" smtClean="0"/>
              <a:t>- le cas ne s'est jamais présenté à ce jour</a:t>
            </a:r>
            <a:br>
              <a:rPr lang="fr-FR" dirty="0" smtClean="0"/>
            </a:br>
            <a:r>
              <a:rPr lang="fr-FR" dirty="0" smtClean="0"/>
              <a:t>- Je n'ai pas rencontré ce type de situation....pour l'instant</a:t>
            </a:r>
            <a:br>
              <a:rPr lang="fr-FR" dirty="0" smtClean="0"/>
            </a:br>
            <a:r>
              <a:rPr lang="fr-FR" dirty="0" smtClean="0"/>
              <a:t>- Je n'ai pas le sentiment d'avoir déjà été remis en cause. J'imagine que je bénéficierais d'un certain soutien, le cas échéant, mais c'est purement hypothétique.</a:t>
            </a:r>
            <a:br>
              <a:rPr lang="fr-FR" dirty="0" smtClean="0"/>
            </a:br>
            <a:r>
              <a:rPr lang="fr-FR" dirty="0" smtClean="0"/>
              <a:t>- Oui, notre rectrice nous soutient parfaitement. </a:t>
            </a:r>
            <a:br>
              <a:rPr lang="fr-FR" dirty="0" smtClean="0"/>
            </a:br>
            <a:r>
              <a:rPr lang="fr-FR" dirty="0" smtClean="0"/>
              <a:t>- j'en doute même si cela ne m'est jamais arrivé.</a:t>
            </a:r>
            <a:br>
              <a:rPr lang="fr-FR" dirty="0" smtClean="0"/>
            </a:br>
            <a:r>
              <a:rPr lang="fr-FR" dirty="0" smtClean="0"/>
              <a:t>- récemment l'impression de ne pas être soutenu dans cas, lors de la remise en cause des journées de formation réforme du collège par les IA DASEN et les Chefs d'établissement.</a:t>
            </a:r>
            <a:br>
              <a:rPr lang="fr-FR" dirty="0" smtClean="0"/>
            </a:br>
            <a:r>
              <a:rPr lang="fr-FR" dirty="0" smtClean="0"/>
              <a:t>- Cela ne m'est jamais arrivé.</a:t>
            </a:r>
            <a:br>
              <a:rPr lang="fr-FR" dirty="0" smtClean="0"/>
            </a:br>
            <a:r>
              <a:rPr lang="fr-FR" dirty="0" smtClean="0"/>
              <a:t>- Un seul cas, mais dont je saurai me souvenir...</a:t>
            </a:r>
            <a:br>
              <a:rPr lang="fr-FR" dirty="0" smtClean="0"/>
            </a:br>
            <a:r>
              <a:rPr lang="fr-FR" dirty="0" smtClean="0"/>
              <a:t>- je n'ai pas pu le "mesurer"</a:t>
            </a:r>
            <a:br>
              <a:rPr lang="fr-FR" dirty="0" smtClean="0"/>
            </a:br>
            <a:r>
              <a:rPr lang="fr-FR" dirty="0" smtClean="0"/>
              <a:t>- je n'ai jamais eu à faire face à une situation dans laquelle j'aurais eu besoin d'être soutenue</a:t>
            </a:r>
            <a:br>
              <a:rPr lang="fr-FR" dirty="0" smtClean="0"/>
            </a:br>
            <a:r>
              <a:rPr lang="fr-FR" dirty="0" smtClean="0"/>
              <a:t>- non concerné</a:t>
            </a:r>
            <a:br>
              <a:rPr lang="fr-FR" dirty="0" smtClean="0"/>
            </a:br>
            <a:r>
              <a:rPr lang="fr-FR" dirty="0" smtClean="0"/>
              <a:t>- Le cas ne s'est jamais présenté</a:t>
            </a:r>
            <a:br>
              <a:rPr lang="fr-FR" dirty="0" smtClean="0"/>
            </a:br>
            <a:r>
              <a:rPr lang="fr-FR" dirty="0" smtClean="0"/>
              <a:t>- individuellement ou collectivement ?</a:t>
            </a:r>
            <a:br>
              <a:rPr lang="fr-FR" dirty="0" smtClean="0"/>
            </a:br>
            <a:r>
              <a:rPr lang="fr-FR" dirty="0" smtClean="0"/>
              <a:t>- pas encore concerné par ce </a:t>
            </a:r>
            <a:r>
              <a:rPr lang="fr-FR" dirty="0" err="1" smtClean="0"/>
              <a:t>probleme</a:t>
            </a:r>
            <a:r>
              <a:rPr lang="fr-FR" dirty="0" smtClean="0"/>
              <a:t/>
            </a:r>
            <a:br>
              <a:rPr lang="fr-FR" dirty="0" smtClean="0"/>
            </a:br>
            <a:r>
              <a:rPr lang="fr-FR" dirty="0" smtClean="0"/>
              <a:t>- Je ne peux pas répondre car je n'ai jamais vécu de telles situations</a:t>
            </a:r>
            <a:br>
              <a:rPr lang="fr-FR" dirty="0" smtClean="0"/>
            </a:br>
            <a:r>
              <a:rPr lang="fr-FR" dirty="0" smtClean="0"/>
              <a:t>- Mais ce ne sont pas les personnes qui sont en cause, mais le temps qui court trop vite pour revenir en détail sur des situations </a:t>
            </a:r>
            <a:r>
              <a:rPr lang="fr-FR" dirty="0" err="1" smtClean="0"/>
              <a:t>inaceptables</a:t>
            </a:r>
            <a:r>
              <a:rPr lang="fr-FR" dirty="0" smtClean="0"/>
              <a:t>.</a:t>
            </a:r>
            <a:br>
              <a:rPr lang="fr-FR" dirty="0" smtClean="0"/>
            </a:br>
            <a:r>
              <a:rPr lang="fr-FR" dirty="0" smtClean="0"/>
              <a:t>- Cela n'est jamais arrivé encore</a:t>
            </a:r>
            <a:br>
              <a:rPr lang="fr-FR" dirty="0" smtClean="0"/>
            </a:br>
            <a:r>
              <a:rPr lang="fr-FR" dirty="0" smtClean="0"/>
              <a:t>- cas non rencontré</a:t>
            </a:r>
            <a:br>
              <a:rPr lang="fr-FR" dirty="0" smtClean="0"/>
            </a:br>
            <a:r>
              <a:rPr lang="fr-FR" dirty="0" smtClean="0"/>
              <a:t>- Je n'ai pas rencontré la situation</a:t>
            </a:r>
            <a:br>
              <a:rPr lang="fr-FR" dirty="0" smtClean="0"/>
            </a:br>
            <a:r>
              <a:rPr lang="fr-FR" dirty="0" smtClean="0"/>
              <a:t>- remise en cause en raison d'une journée réforme : l'inspection a été désavouée</a:t>
            </a:r>
            <a:br>
              <a:rPr lang="fr-FR" dirty="0" smtClean="0"/>
            </a:br>
            <a:r>
              <a:rPr lang="fr-FR" dirty="0" smtClean="0"/>
              <a:t>- Il est même assez difficile de se faire entendre directement dans ce cas. la parole d'un CE auprès d'un DASEN pèse plus lourd que celle d'un IPR.</a:t>
            </a:r>
            <a:br>
              <a:rPr lang="fr-FR" dirty="0" smtClean="0"/>
            </a:br>
            <a:r>
              <a:rPr lang="fr-FR" dirty="0" smtClean="0"/>
              <a:t>- Pas observé</a:t>
            </a:r>
            <a:br>
              <a:rPr lang="fr-FR" dirty="0" smtClean="0"/>
            </a:br>
            <a:r>
              <a:rPr lang="fr-FR" dirty="0" smtClean="0"/>
              <a:t>- Cela ne s'est jamais </a:t>
            </a:r>
            <a:r>
              <a:rPr lang="fr-FR" dirty="0" err="1" smtClean="0"/>
              <a:t>prsenté</a:t>
            </a:r>
            <a:r>
              <a:rPr lang="fr-FR" dirty="0" smtClean="0"/>
              <a:t/>
            </a:r>
            <a:br>
              <a:rPr lang="fr-FR" dirty="0" smtClean="0"/>
            </a:b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52</a:t>
            </a:fld>
            <a:endParaRPr lang="fr-FR"/>
          </a:p>
        </p:txBody>
      </p:sp>
    </p:spTree>
    <p:extLst>
      <p:ext uri="{BB962C8B-B14F-4D97-AF65-F5344CB8AC3E}">
        <p14:creationId xmlns:p14="http://schemas.microsoft.com/office/powerpoint/2010/main" val="897129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C4.1.= inexistante ou obsolète (</a:t>
            </a:r>
            <a:r>
              <a:rPr lang="fr-FR" dirty="0" err="1" smtClean="0"/>
              <a:t>cf</a:t>
            </a:r>
            <a:r>
              <a:rPr lang="fr-FR" dirty="0" smtClean="0"/>
              <a:t> 2.3.)			</a:t>
            </a:r>
            <a:r>
              <a:rPr lang="fr-FR" dirty="0" smtClean="0">
                <a:effectLst/>
              </a:rPr>
              <a:t>Filtre : collège &gt; 60 (--)</a:t>
            </a:r>
          </a:p>
          <a:p>
            <a:pPr defTabSz="966155">
              <a:defRPr/>
            </a:pPr>
            <a:r>
              <a:rPr lang="fr-FR" dirty="0" smtClean="0"/>
              <a:t>C4.2.= déficit</a:t>
            </a:r>
            <a:r>
              <a:rPr lang="fr-FR" dirty="0" smtClean="0">
                <a:effectLst/>
              </a:rPr>
              <a:t> </a:t>
            </a:r>
            <a:r>
              <a:rPr lang="fr-FR" dirty="0" smtClean="0"/>
              <a:t>d’évaluation, seule perspective=DASEN</a:t>
            </a:r>
            <a:r>
              <a:rPr lang="fr-FR" dirty="0" smtClean="0">
                <a:effectLst/>
              </a:rPr>
              <a:t> 		Filtre : collège &gt; 60 (--)</a:t>
            </a:r>
          </a:p>
          <a:p>
            <a:pPr defTabSz="966155">
              <a:defRPr/>
            </a:pPr>
            <a:r>
              <a:rPr lang="fr-FR" dirty="0" smtClean="0"/>
              <a:t>C4.3.=limitées</a:t>
            </a:r>
            <a:r>
              <a:rPr lang="fr-FR" dirty="0" smtClean="0">
                <a:effectLst/>
              </a:rPr>
              <a:t> , </a:t>
            </a:r>
            <a:r>
              <a:rPr lang="fr-FR" dirty="0" smtClean="0"/>
              <a:t>pessimiste</a:t>
            </a:r>
            <a:r>
              <a:rPr lang="fr-FR" dirty="0" smtClean="0">
                <a:effectLst/>
              </a:rPr>
              <a:t>				Filtre : fonctionnel(++)</a:t>
            </a:r>
          </a:p>
          <a:p>
            <a:pPr defTabSz="966155">
              <a:defRPr/>
            </a:pPr>
            <a:r>
              <a:rPr lang="fr-FR" dirty="0" smtClean="0"/>
              <a:t>C4.4.=relativité, </a:t>
            </a:r>
            <a:r>
              <a:rPr lang="fr-FR" i="1" dirty="0" smtClean="0"/>
              <a:t>happy few,</a:t>
            </a:r>
            <a:r>
              <a:rPr lang="fr-FR" dirty="0" smtClean="0"/>
              <a:t> privilèges, hiérarchie disciplinaire, incompréhension ?, discrimination liée au sexe ? à la mobilité !</a:t>
            </a:r>
          </a:p>
          <a:p>
            <a:pPr defTabSz="966155">
              <a:defRPr/>
            </a:pPr>
            <a:r>
              <a:rPr lang="fr-FR" dirty="0" smtClean="0">
                <a:effectLst/>
              </a:rPr>
              <a:t>Filtre : fonctionnel(++), homme/femme (==)</a:t>
            </a:r>
          </a:p>
          <a:p>
            <a:pPr defTabSz="966155">
              <a:defRPr/>
            </a:pPr>
            <a:r>
              <a:rPr lang="fr-FR" dirty="0" smtClean="0"/>
              <a:t>C4.5.</a:t>
            </a:r>
            <a:r>
              <a:rPr lang="fr-FR" baseline="0" dirty="0" smtClean="0"/>
              <a:t> </a:t>
            </a:r>
            <a:r>
              <a:rPr lang="fr-FR" dirty="0" smtClean="0"/>
              <a:t>= étouffés, ?démission ?…</a:t>
            </a:r>
            <a:r>
              <a:rPr lang="fr-FR" dirty="0" smtClean="0">
                <a:effectLst/>
              </a:rPr>
              <a:t> 			</a:t>
            </a:r>
          </a:p>
          <a:p>
            <a:pPr defTabSz="966155">
              <a:defRPr/>
            </a:pPr>
            <a:r>
              <a:rPr lang="fr-FR" dirty="0" smtClean="0">
                <a:effectLst/>
              </a:rPr>
              <a:t>Filtre : EVS(--), &gt;= 60 ans ET 10 ans ancienneté(++)</a:t>
            </a:r>
          </a:p>
          <a:p>
            <a:pPr defTabSz="966155">
              <a:defRPr/>
            </a:pPr>
            <a:endParaRPr lang="fr-FR" dirty="0" smtClean="0">
              <a:effectLst/>
            </a:endParaRPr>
          </a:p>
          <a:p>
            <a:pPr defTabSz="966155">
              <a:defRPr/>
            </a:pPr>
            <a:endParaRPr lang="fr-FR" dirty="0" smtClean="0">
              <a:effectLst/>
            </a:endParaRPr>
          </a:p>
          <a:p>
            <a:pPr defTabSz="966155">
              <a:defRPr/>
            </a:pPr>
            <a:endParaRPr lang="fr-FR" dirty="0" smtClean="0">
              <a:effectLst/>
            </a:endParaRPr>
          </a:p>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54</a:t>
            </a:fld>
            <a:endParaRPr lang="fr-FR"/>
          </a:p>
        </p:txBody>
      </p:sp>
    </p:spTree>
    <p:extLst>
      <p:ext uri="{BB962C8B-B14F-4D97-AF65-F5344CB8AC3E}">
        <p14:creationId xmlns:p14="http://schemas.microsoft.com/office/powerpoint/2010/main" val="2203980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55</a:t>
            </a:fld>
            <a:endParaRPr lang="fr-FR"/>
          </a:p>
        </p:txBody>
      </p:sp>
    </p:spTree>
    <p:extLst>
      <p:ext uri="{BB962C8B-B14F-4D97-AF65-F5344CB8AC3E}">
        <p14:creationId xmlns:p14="http://schemas.microsoft.com/office/powerpoint/2010/main" val="2153259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56</a:t>
            </a:fld>
            <a:endParaRPr lang="fr-FR"/>
          </a:p>
        </p:txBody>
      </p:sp>
    </p:spTree>
    <p:extLst>
      <p:ext uri="{BB962C8B-B14F-4D97-AF65-F5344CB8AC3E}">
        <p14:creationId xmlns:p14="http://schemas.microsoft.com/office/powerpoint/2010/main" val="2647540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Commentaires</a:t>
            </a:r>
          </a:p>
          <a:p>
            <a:r>
              <a:rPr lang="fr-FR" dirty="0" smtClean="0"/>
              <a:t/>
            </a:r>
            <a:br>
              <a:rPr lang="fr-FR" dirty="0" smtClean="0"/>
            </a:br>
            <a:r>
              <a:rPr lang="fr-FR" dirty="0" smtClean="0"/>
              <a:t>- Je n'ai pas encore eu d'évaluation</a:t>
            </a:r>
            <a:br>
              <a:rPr lang="fr-FR" dirty="0" smtClean="0"/>
            </a:br>
            <a:r>
              <a:rPr lang="fr-FR" dirty="0" smtClean="0"/>
              <a:t>- PAS D'ÉVOLUTION POSSIBLE si l'on n'est pas intéressé par la voie DSDEN</a:t>
            </a:r>
            <a:br>
              <a:rPr lang="fr-FR" dirty="0" smtClean="0"/>
            </a:br>
            <a:r>
              <a:rPr lang="fr-FR" dirty="0" smtClean="0"/>
              <a:t>- Pas encore évalué</a:t>
            </a:r>
            <a:br>
              <a:rPr lang="fr-FR" dirty="0" smtClean="0"/>
            </a:br>
            <a:r>
              <a:rPr lang="fr-FR" dirty="0" smtClean="0"/>
              <a:t>- Au bout de quatre années de service, je n'ai pas encore été évalué.</a:t>
            </a:r>
            <a:br>
              <a:rPr lang="fr-FR" dirty="0" smtClean="0"/>
            </a:br>
            <a:r>
              <a:rPr lang="fr-FR" dirty="0" smtClean="0"/>
              <a:t>- aucune évaluation en 5 ans</a:t>
            </a:r>
            <a:br>
              <a:rPr lang="fr-FR" dirty="0" smtClean="0"/>
            </a:br>
            <a:r>
              <a:rPr lang="fr-FR" dirty="0" smtClean="0"/>
              <a:t>- je ne suis jamais évalué</a:t>
            </a:r>
            <a:br>
              <a:rPr lang="fr-FR" dirty="0" smtClean="0"/>
            </a:br>
            <a:r>
              <a:rPr lang="fr-FR" dirty="0" smtClean="0"/>
              <a:t>- Pas d'évaluation individuelle</a:t>
            </a:r>
            <a:br>
              <a:rPr lang="fr-FR" dirty="0" smtClean="0"/>
            </a:br>
            <a:r>
              <a:rPr lang="fr-FR" dirty="0" smtClean="0"/>
              <a:t>- il n'y a pas d'évaluation à ma connaissance dans cette académie.</a:t>
            </a:r>
            <a:br>
              <a:rPr lang="fr-FR" dirty="0" smtClean="0"/>
            </a:br>
            <a:r>
              <a:rPr lang="fr-FR" dirty="0" smtClean="0"/>
              <a:t>- Je n'ai plus aucune perspective de carrière !</a:t>
            </a:r>
            <a:br>
              <a:rPr lang="fr-FR" dirty="0" smtClean="0"/>
            </a:br>
            <a:r>
              <a:rPr lang="fr-FR" dirty="0" smtClean="0"/>
              <a:t>- Trop jeune dans le métier pour savoir</a:t>
            </a:r>
            <a:br>
              <a:rPr lang="fr-FR" dirty="0" smtClean="0"/>
            </a:br>
            <a:r>
              <a:rPr lang="fr-FR" dirty="0" smtClean="0"/>
              <a:t>- 4 ans IPR et jamais eu d'entretien d'évaluation</a:t>
            </a:r>
            <a:br>
              <a:rPr lang="fr-FR" dirty="0" smtClean="0"/>
            </a:br>
            <a:r>
              <a:rPr lang="fr-FR" dirty="0" smtClean="0"/>
              <a:t>- pas dévaluation!</a:t>
            </a:r>
            <a:br>
              <a:rPr lang="fr-FR" dirty="0" smtClean="0"/>
            </a:br>
            <a:r>
              <a:rPr lang="fr-FR" dirty="0" smtClean="0"/>
              <a:t>- depuis 9 ans, j'ai eu un entretien sur mon travail avec le recteur, fort sympathique au demeurant, lorsque j'ai pu accéder à la hors classe </a:t>
            </a:r>
            <a:br>
              <a:rPr lang="fr-FR" dirty="0" smtClean="0"/>
            </a:br>
            <a:r>
              <a:rPr lang="fr-FR" dirty="0" smtClean="0"/>
              <a:t>- pas d'</a:t>
            </a:r>
            <a:r>
              <a:rPr lang="fr-FR" dirty="0" err="1" smtClean="0"/>
              <a:t>évaluation,item</a:t>
            </a:r>
            <a:r>
              <a:rPr lang="fr-FR" dirty="0" smtClean="0"/>
              <a:t> hors champ</a:t>
            </a:r>
            <a:br>
              <a:rPr lang="fr-FR" dirty="0" smtClean="0"/>
            </a:br>
            <a:r>
              <a:rPr lang="fr-FR" dirty="0" smtClean="0"/>
              <a:t>- suffisante du fait de l'absence totale de perspective !</a:t>
            </a:r>
            <a:br>
              <a:rPr lang="fr-FR" dirty="0" smtClean="0"/>
            </a:br>
            <a:r>
              <a:rPr lang="fr-FR" dirty="0" smtClean="0"/>
              <a:t>- Pas d'évaluation</a:t>
            </a:r>
            <a:br>
              <a:rPr lang="fr-FR" dirty="0" smtClean="0"/>
            </a:br>
            <a:r>
              <a:rPr lang="fr-FR" dirty="0" smtClean="0"/>
              <a:t>- voir réponse précédente</a:t>
            </a:r>
            <a:br>
              <a:rPr lang="fr-FR" dirty="0" smtClean="0"/>
            </a:br>
            <a:r>
              <a:rPr lang="fr-FR" dirty="0" smtClean="0"/>
              <a:t>- Il m'a été demandé ce que je voulais faire mais sans que cela donne lieu à une discussion</a:t>
            </a:r>
            <a:br>
              <a:rPr lang="fr-FR" dirty="0" smtClean="0"/>
            </a:br>
            <a:r>
              <a:rPr lang="fr-FR" dirty="0" smtClean="0"/>
              <a:t>- pas encore concerné</a:t>
            </a:r>
            <a:br>
              <a:rPr lang="fr-FR" dirty="0" smtClean="0"/>
            </a:br>
            <a:r>
              <a:rPr lang="fr-FR" dirty="0" smtClean="0"/>
              <a:t>- Je suis en fin de carrière</a:t>
            </a:r>
            <a:br>
              <a:rPr lang="fr-FR" dirty="0" smtClean="0"/>
            </a:br>
            <a:r>
              <a:rPr lang="fr-FR" dirty="0" smtClean="0"/>
              <a:t>- pas de lettre de mission et pas d'informations</a:t>
            </a:r>
            <a:br>
              <a:rPr lang="fr-FR" dirty="0" smtClean="0"/>
            </a:br>
            <a:r>
              <a:rPr lang="fr-FR" dirty="0" smtClean="0"/>
              <a:t>- pas de lettre de mission, pas d'évaluation.</a:t>
            </a:r>
            <a:br>
              <a:rPr lang="fr-FR" dirty="0" smtClean="0"/>
            </a:br>
            <a:r>
              <a:rPr lang="fr-FR" dirty="0" smtClean="0"/>
              <a:t>- Je n'ai rien demandé</a:t>
            </a:r>
            <a:br>
              <a:rPr lang="fr-FR" dirty="0" smtClean="0"/>
            </a:br>
            <a:r>
              <a:rPr lang="fr-FR" dirty="0" smtClean="0"/>
              <a:t>- pas d'évaluation</a:t>
            </a:r>
            <a:br>
              <a:rPr lang="fr-FR" dirty="0" smtClean="0"/>
            </a:br>
            <a:endParaRPr lang="fr-FR" dirty="0" smtClean="0"/>
          </a:p>
          <a:p>
            <a:r>
              <a:rPr lang="fr-FR" dirty="0" smtClean="0"/>
              <a:t>- pars bientôt à la retraite et j'ai fait le choix de rester IA IPR</a:t>
            </a:r>
            <a:br>
              <a:rPr lang="fr-FR" dirty="0" smtClean="0"/>
            </a:br>
            <a:r>
              <a:rPr lang="fr-FR" dirty="0" smtClean="0"/>
              <a:t>- elles sont réelles mais assez limitées dans les faits</a:t>
            </a:r>
            <a:br>
              <a:rPr lang="fr-FR" dirty="0" smtClean="0"/>
            </a:br>
            <a:r>
              <a:rPr lang="fr-FR" dirty="0" smtClean="0"/>
              <a:t>- des postes de conseiller du recteur ont été attribués à des professeurs ...ce qui est étonnant !</a:t>
            </a:r>
            <a:br>
              <a:rPr lang="fr-FR" dirty="0" smtClean="0"/>
            </a:br>
            <a:r>
              <a:rPr lang="fr-FR" dirty="0" smtClean="0"/>
              <a:t>- Trop peu de recul dans le métier</a:t>
            </a:r>
            <a:br>
              <a:rPr lang="fr-FR" dirty="0" smtClean="0"/>
            </a:br>
            <a:r>
              <a:rPr lang="fr-FR" dirty="0" smtClean="0"/>
              <a:t>- Je suis en réflexion et démarches sur le sujet depuis 2 ans : sans issues si l'on n'a pas de réseau personnel</a:t>
            </a:r>
            <a:br>
              <a:rPr lang="fr-FR" dirty="0" smtClean="0"/>
            </a:br>
            <a:r>
              <a:rPr lang="fr-FR" dirty="0" smtClean="0"/>
              <a:t>- Je ne suis pas encore assez longtemps dans le métier. </a:t>
            </a:r>
            <a:br>
              <a:rPr lang="fr-FR" dirty="0" smtClean="0"/>
            </a:br>
            <a:r>
              <a:rPr lang="fr-FR" dirty="0" smtClean="0"/>
              <a:t>- peu claires</a:t>
            </a:r>
            <a:br>
              <a:rPr lang="fr-FR" dirty="0" smtClean="0"/>
            </a:br>
            <a:r>
              <a:rPr lang="fr-FR" dirty="0" smtClean="0"/>
              <a:t>- mais c'est uniquement une démarche et un travail personnel qui le permet (détachement prochain)</a:t>
            </a:r>
            <a:br>
              <a:rPr lang="fr-FR" dirty="0" smtClean="0"/>
            </a:br>
            <a:r>
              <a:rPr lang="fr-FR" dirty="0" smtClean="0"/>
              <a:t>- Sans soutien ou réseau difficile d'évoluer réellement.</a:t>
            </a:r>
            <a:br>
              <a:rPr lang="fr-FR" dirty="0" smtClean="0"/>
            </a:br>
            <a:r>
              <a:rPr lang="fr-FR" dirty="0" smtClean="0"/>
              <a:t>- personne ne s'occupe de ma carrière (y compris moi-même, ce qui est sans doute le plus grave...)</a:t>
            </a:r>
            <a:br>
              <a:rPr lang="fr-FR" dirty="0" smtClean="0"/>
            </a:br>
            <a:r>
              <a:rPr lang="fr-FR" dirty="0" smtClean="0"/>
              <a:t>- pas encore de réflexion sur le sujet.</a:t>
            </a:r>
            <a:br>
              <a:rPr lang="fr-FR" dirty="0" smtClean="0"/>
            </a:br>
            <a:r>
              <a:rPr lang="fr-FR" dirty="0" smtClean="0"/>
              <a:t>- retraite dans un an!</a:t>
            </a:r>
            <a:br>
              <a:rPr lang="fr-FR" dirty="0" smtClean="0"/>
            </a:br>
            <a:r>
              <a:rPr lang="fr-FR" dirty="0" smtClean="0"/>
              <a:t>- réelles mais rares au regard du nombre d'IA-IPR</a:t>
            </a:r>
            <a:br>
              <a:rPr lang="fr-FR" dirty="0" smtClean="0"/>
            </a:br>
            <a:r>
              <a:rPr lang="fr-FR" dirty="0" smtClean="0"/>
              <a:t>- Sans objet pour moi ; j'ai commencé ma carrière tardivement.</a:t>
            </a:r>
            <a:br>
              <a:rPr lang="fr-FR" dirty="0" smtClean="0"/>
            </a:br>
            <a:r>
              <a:rPr lang="fr-FR" dirty="0" smtClean="0"/>
              <a:t>- Sans intérêt / mes choix personnels</a:t>
            </a:r>
            <a:br>
              <a:rPr lang="fr-FR" dirty="0" smtClean="0"/>
            </a:br>
            <a:r>
              <a:rPr lang="fr-FR" dirty="0" smtClean="0"/>
              <a:t>- trop opaque, pas basées sur les compétences individuelles réelles</a:t>
            </a:r>
            <a:br>
              <a:rPr lang="fr-FR" dirty="0" smtClean="0"/>
            </a:br>
            <a:r>
              <a:rPr lang="fr-FR" dirty="0" smtClean="0"/>
              <a:t>- Tout cela me semble très flou, opaque. Et la BIEP offre peu de perspectives.</a:t>
            </a:r>
            <a:br>
              <a:rPr lang="fr-FR" dirty="0" smtClean="0"/>
            </a:br>
            <a:r>
              <a:rPr lang="fr-FR" dirty="0" smtClean="0"/>
              <a:t>- La retraite est potentiellement sous 2 ans</a:t>
            </a:r>
            <a:br>
              <a:rPr lang="fr-FR" dirty="0" smtClean="0"/>
            </a:br>
            <a:r>
              <a:rPr lang="fr-FR" dirty="0" smtClean="0"/>
              <a:t>- Je ne suis pas concernée, départ à la retraite proche.</a:t>
            </a:r>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57</a:t>
            </a:fld>
            <a:endParaRPr lang="fr-FR"/>
          </a:p>
        </p:txBody>
      </p:sp>
    </p:spTree>
    <p:extLst>
      <p:ext uri="{BB962C8B-B14F-4D97-AF65-F5344CB8AC3E}">
        <p14:creationId xmlns:p14="http://schemas.microsoft.com/office/powerpoint/2010/main" val="2781306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rtl="0" eaLnBrk="1" fontAlgn="b" latinLnBrk="0" hangingPunct="1"/>
            <a:endParaRPr lang="fr-FR" sz="1300" dirty="0"/>
          </a:p>
          <a:p>
            <a:pPr rtl="0" eaLnBrk="1" fontAlgn="b" latinLnBrk="0" hangingPunct="1"/>
            <a:endParaRPr lang="fr-FR" sz="1300" dirty="0"/>
          </a:p>
          <a:p>
            <a:pPr rtl="0" eaLnBrk="1" fontAlgn="b" latinLnBrk="0" hangingPunct="1"/>
            <a:endParaRPr lang="fr-FR" sz="1300" dirty="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62</a:t>
            </a:fld>
            <a:endParaRPr lang="fr-FR"/>
          </a:p>
        </p:txBody>
      </p:sp>
    </p:spTree>
    <p:extLst>
      <p:ext uri="{BB962C8B-B14F-4D97-AF65-F5344CB8AC3E}">
        <p14:creationId xmlns:p14="http://schemas.microsoft.com/office/powerpoint/2010/main" val="12276540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63</a:t>
            </a:fld>
            <a:endParaRPr lang="fr-FR"/>
          </a:p>
        </p:txBody>
      </p:sp>
    </p:spTree>
    <p:extLst>
      <p:ext uri="{BB962C8B-B14F-4D97-AF65-F5344CB8AC3E}">
        <p14:creationId xmlns:p14="http://schemas.microsoft.com/office/powerpoint/2010/main" val="6605763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Commentaires</a:t>
            </a:r>
          </a:p>
          <a:p>
            <a:r>
              <a:rPr lang="fr-FR" dirty="0" smtClean="0"/>
              <a:t/>
            </a:r>
            <a:br>
              <a:rPr lang="fr-FR" dirty="0" smtClean="0"/>
            </a:br>
            <a:r>
              <a:rPr lang="fr-FR" dirty="0" smtClean="0"/>
              <a:t>- Sur quels plans?</a:t>
            </a:r>
            <a:br>
              <a:rPr lang="fr-FR" dirty="0" smtClean="0"/>
            </a:br>
            <a:r>
              <a:rPr lang="fr-FR" dirty="0" smtClean="0"/>
              <a:t>- Tout le monde travaille énormément, il me semble, avec plus ou moins d'efficacité et le temps que je passe est sans doute dû à des défauts d'organisation qu'il me sera difficile de revoir, j'aborde une période que l'on peut </a:t>
            </a:r>
            <a:r>
              <a:rPr lang="fr-FR" dirty="0" err="1" smtClean="0"/>
              <a:t>qualif</a:t>
            </a:r>
            <a:r>
              <a:rPr lang="fr-FR" dirty="0" smtClean="0"/>
              <a:t/>
            </a:r>
            <a:br>
              <a:rPr lang="fr-FR" dirty="0" smtClean="0"/>
            </a:br>
            <a:r>
              <a:rPr lang="fr-FR" dirty="0" smtClean="0"/>
              <a:t>- les </a:t>
            </a:r>
            <a:r>
              <a:rPr lang="fr-FR" dirty="0" err="1" smtClean="0"/>
              <a:t>ia</a:t>
            </a:r>
            <a:r>
              <a:rPr lang="fr-FR" dirty="0" smtClean="0"/>
              <a:t> </a:t>
            </a:r>
            <a:r>
              <a:rPr lang="fr-FR" dirty="0" err="1" smtClean="0"/>
              <a:t>ipr</a:t>
            </a:r>
            <a:r>
              <a:rPr lang="fr-FR" dirty="0" smtClean="0"/>
              <a:t> peuvent être dénigrés par les professeurs conseillers techniques du recteur...intéressant non ? </a:t>
            </a:r>
            <a:br>
              <a:rPr lang="fr-FR" dirty="0" smtClean="0"/>
            </a:br>
            <a:r>
              <a:rPr lang="fr-FR" dirty="0" smtClean="0"/>
              <a:t>- On prend en compte généralement ce que je fais et dis </a:t>
            </a:r>
            <a:br>
              <a:rPr lang="fr-FR" dirty="0" smtClean="0"/>
            </a:br>
            <a:r>
              <a:rPr lang="fr-FR" dirty="0" smtClean="0"/>
              <a:t>- équitablement par rapport à mes collègues ? oui je pense...</a:t>
            </a:r>
            <a:br>
              <a:rPr lang="fr-FR" dirty="0" smtClean="0"/>
            </a:br>
            <a:r>
              <a:rPr lang="fr-FR" dirty="0" smtClean="0"/>
              <a:t>- Je ne comprends pas la question, désolé</a:t>
            </a:r>
            <a:br>
              <a:rPr lang="fr-FR" dirty="0" smtClean="0"/>
            </a:br>
            <a:r>
              <a:rPr lang="fr-FR" dirty="0" smtClean="0"/>
              <a:t>- J'ai un doute sur le sens de cette question, tout de même. De quelle équité parle-t-on?</a:t>
            </a:r>
            <a:br>
              <a:rPr lang="fr-FR" dirty="0" smtClean="0"/>
            </a:br>
            <a:r>
              <a:rPr lang="fr-FR" dirty="0" smtClean="0"/>
              <a:t>- Je ne suis pas sûre d'avoir compris cette question...</a:t>
            </a:r>
            <a:br>
              <a:rPr lang="fr-FR" dirty="0" smtClean="0"/>
            </a:br>
            <a:r>
              <a:rPr lang="fr-FR" dirty="0" smtClean="0"/>
              <a:t>- c'est le règne des happy few et des privilégiés.</a:t>
            </a:r>
            <a:br>
              <a:rPr lang="fr-FR" dirty="0" smtClean="0"/>
            </a:br>
            <a:r>
              <a:rPr lang="fr-FR" dirty="0" smtClean="0"/>
              <a:t>- Equité très relative.</a:t>
            </a:r>
            <a:br>
              <a:rPr lang="fr-FR" dirty="0" smtClean="0"/>
            </a:br>
            <a:r>
              <a:rPr lang="fr-FR" dirty="0" smtClean="0"/>
              <a:t>- Je reçois souvent des messages de satisfaction du recteur, de l'IGEN mais cela se résume à de belles paroles.. il n'y a jamais de reconnaissance concrète ...</a:t>
            </a:r>
            <a:br>
              <a:rPr lang="fr-FR" dirty="0" smtClean="0"/>
            </a:br>
            <a:r>
              <a:rPr lang="fr-FR" dirty="0" smtClean="0"/>
              <a:t>- par rapport à qui ? </a:t>
            </a:r>
            <a:br>
              <a:rPr lang="fr-FR" dirty="0" smtClean="0"/>
            </a:br>
            <a:r>
              <a:rPr lang="fr-FR" dirty="0" smtClean="0"/>
              <a:t>- ??? c'est à dire ? Par rapport à qui ?</a:t>
            </a:r>
            <a:br>
              <a:rPr lang="fr-FR" dirty="0" smtClean="0"/>
            </a:br>
            <a:r>
              <a:rPr lang="fr-FR" dirty="0" smtClean="0"/>
              <a:t>- Je n'ai pas encore ce </a:t>
            </a:r>
            <a:r>
              <a:rPr lang="fr-FR" dirty="0" err="1" smtClean="0"/>
              <a:t>probleme</a:t>
            </a:r>
            <a:r>
              <a:rPr lang="fr-FR" dirty="0" smtClean="0"/>
              <a:t/>
            </a:r>
            <a:br>
              <a:rPr lang="fr-FR" dirty="0" smtClean="0"/>
            </a:br>
            <a:r>
              <a:rPr lang="fr-FR" dirty="0" smtClean="0"/>
              <a:t>- La singularité des situations ou des disciplines est généralement ignorée ou déniée. </a:t>
            </a:r>
            <a:br>
              <a:rPr lang="fr-FR" dirty="0" smtClean="0"/>
            </a:br>
            <a:r>
              <a:rPr lang="fr-FR" dirty="0" smtClean="0"/>
              <a:t>- Je ne comprends pas la question</a:t>
            </a:r>
            <a:br>
              <a:rPr lang="fr-FR" dirty="0" smtClean="0"/>
            </a:br>
            <a:r>
              <a:rPr lang="fr-FR" dirty="0" smtClean="0"/>
              <a:t>- un différentiel inexplicable du montant de l'ICA</a:t>
            </a:r>
            <a:br>
              <a:rPr lang="fr-FR" dirty="0" smtClean="0"/>
            </a:br>
            <a:r>
              <a:rPr lang="fr-FR" dirty="0" smtClean="0"/>
              <a:t>- Quel est le sens de cette question ?</a:t>
            </a:r>
            <a:br>
              <a:rPr lang="fr-FR" dirty="0" smtClean="0"/>
            </a:br>
            <a:r>
              <a:rPr lang="fr-FR" dirty="0" smtClean="0"/>
              <a:t>- L'équité est très souvent brandie pour refuser une demande, "rarement" pour l'accorder...</a:t>
            </a:r>
            <a:br>
              <a:rPr lang="fr-FR" dirty="0" smtClean="0"/>
            </a:br>
            <a:r>
              <a:rPr lang="fr-FR" dirty="0" smtClean="0"/>
              <a:t>- on retrouve la hiérarchie entre disciplines</a:t>
            </a:r>
            <a:br>
              <a:rPr lang="fr-FR" dirty="0" smtClean="0"/>
            </a:br>
            <a:r>
              <a:rPr lang="fr-FR" dirty="0" smtClean="0"/>
              <a:t>- Je n'avais ressenti avant de m'engager dans ce métier de discrimination. Ce '</a:t>
            </a:r>
            <a:r>
              <a:rPr lang="fr-FR" dirty="0" err="1" smtClean="0"/>
              <a:t>nest</a:t>
            </a:r>
            <a:r>
              <a:rPr lang="fr-FR" dirty="0" smtClean="0"/>
              <a:t> plus le cas : la discrimination est de deux types : liée au sexe et à la mobilité de la personne.</a:t>
            </a:r>
          </a:p>
          <a:p>
            <a:endParaRPr lang="fr-FR" dirty="0" smtClean="0"/>
          </a:p>
          <a:p>
            <a:r>
              <a:rPr lang="fr-FR" dirty="0" smtClean="0"/>
              <a:t>Commentaires</a:t>
            </a:r>
          </a:p>
          <a:p>
            <a:r>
              <a:rPr lang="fr-FR" dirty="0" smtClean="0"/>
              <a:t/>
            </a:r>
            <a:br>
              <a:rPr lang="fr-FR" dirty="0" smtClean="0"/>
            </a:br>
            <a:r>
              <a:rPr lang="fr-FR" dirty="0" smtClean="0"/>
              <a:t>- question trop générale...entre qui et qui ?</a:t>
            </a:r>
            <a:br>
              <a:rPr lang="fr-FR" dirty="0" smtClean="0"/>
            </a:br>
            <a:r>
              <a:rPr lang="fr-FR" dirty="0" smtClean="0"/>
              <a:t>- Cela dépend vraiment des situations</a:t>
            </a:r>
            <a:br>
              <a:rPr lang="fr-FR" dirty="0" smtClean="0"/>
            </a:br>
            <a:r>
              <a:rPr lang="fr-FR" dirty="0" smtClean="0"/>
              <a:t>- Cela dépend des situations</a:t>
            </a:r>
            <a:br>
              <a:rPr lang="fr-FR" dirty="0" smtClean="0"/>
            </a:br>
            <a:r>
              <a:rPr lang="fr-FR" dirty="0" smtClean="0"/>
              <a:t>- pas de conflits.</a:t>
            </a:r>
            <a:br>
              <a:rPr lang="fr-FR" dirty="0" smtClean="0"/>
            </a:br>
            <a:r>
              <a:rPr lang="fr-FR" dirty="0" smtClean="0"/>
              <a:t>- Dans mon académie, l'expertise des IA-IPR dans la gestion des personnels et lors la dotation des structures pédagogiques n'est pas forcement souhaitée. </a:t>
            </a:r>
            <a:br>
              <a:rPr lang="fr-FR" dirty="0" smtClean="0"/>
            </a:br>
            <a:r>
              <a:rPr lang="fr-FR" dirty="0" smtClean="0"/>
              <a:t>- Question pas claire pour moi.</a:t>
            </a:r>
            <a:br>
              <a:rPr lang="fr-FR" dirty="0" smtClean="0"/>
            </a:br>
            <a:r>
              <a:rPr lang="fr-FR" dirty="0" smtClean="0"/>
              <a:t>- le dernier conflit a été résolu par une démission.</a:t>
            </a:r>
            <a:br>
              <a:rPr lang="fr-FR" dirty="0" smtClean="0"/>
            </a:br>
            <a:r>
              <a:rPr lang="fr-FR" dirty="0" smtClean="0"/>
              <a:t>- Les conflits sont évités ou passés sous silence.</a:t>
            </a:r>
            <a:br>
              <a:rPr lang="fr-FR" dirty="0" smtClean="0"/>
            </a:br>
            <a:r>
              <a:rPr lang="fr-FR" dirty="0" smtClean="0"/>
              <a:t>- Pas de situation correspondante</a:t>
            </a:r>
            <a:br>
              <a:rPr lang="fr-FR" dirty="0" smtClean="0"/>
            </a:br>
            <a:r>
              <a:rPr lang="fr-FR" dirty="0" smtClean="0"/>
              <a:t>- quels conflits ?</a:t>
            </a:r>
            <a:br>
              <a:rPr lang="fr-FR" dirty="0" smtClean="0"/>
            </a:br>
            <a:r>
              <a:rPr lang="fr-FR" dirty="0" smtClean="0"/>
              <a:t>- Les effets de groupe de pression majoritaire joue à plein.</a:t>
            </a:r>
            <a:br>
              <a:rPr lang="fr-FR" dirty="0" smtClean="0"/>
            </a:br>
            <a:r>
              <a:rPr lang="fr-FR" dirty="0" smtClean="0"/>
              <a:t>- Pas vraiment de conflits</a:t>
            </a:r>
            <a:br>
              <a:rPr lang="fr-FR" dirty="0" smtClean="0"/>
            </a:br>
            <a:r>
              <a:rPr lang="fr-FR" dirty="0" smtClean="0"/>
              <a:t>- étouffés…</a:t>
            </a:r>
            <a:br>
              <a:rPr lang="fr-FR" dirty="0" smtClean="0"/>
            </a:br>
            <a:r>
              <a:rPr lang="fr-FR" dirty="0" smtClean="0"/>
              <a:t>- il n'existe pas une culture de résolution véritable des conflits</a:t>
            </a:r>
            <a:br>
              <a:rPr lang="fr-FR" dirty="0" smtClean="0"/>
            </a:br>
            <a:r>
              <a:rPr lang="fr-FR" dirty="0" smtClean="0"/>
              <a:t>- Je n'ai pas bien vu qu'il y avait une "résolution" et ai plutôt l'impression que chacun doit alors se débattre pour se faire entendre.</a:t>
            </a:r>
            <a:br>
              <a:rPr lang="fr-FR" dirty="0" smtClean="0"/>
            </a:br>
            <a:r>
              <a:rPr lang="fr-FR" dirty="0" smtClean="0"/>
              <a:t>- pas observé</a:t>
            </a:r>
            <a:br>
              <a:rPr lang="fr-FR" dirty="0" smtClean="0"/>
            </a:br>
            <a:r>
              <a:rPr lang="fr-FR" dirty="0" smtClean="0"/>
              <a:t>- Ils son ignorés</a:t>
            </a:r>
            <a:br>
              <a:rPr lang="fr-FR" dirty="0" smtClean="0"/>
            </a:br>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64</a:t>
            </a:fld>
            <a:endParaRPr lang="fr-FR"/>
          </a:p>
        </p:txBody>
      </p:sp>
    </p:spTree>
    <p:extLst>
      <p:ext uri="{BB962C8B-B14F-4D97-AF65-F5344CB8AC3E}">
        <p14:creationId xmlns:p14="http://schemas.microsoft.com/office/powerpoint/2010/main" val="2039601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C</a:t>
            </a:r>
            <a:r>
              <a:rPr lang="fr-FR" dirty="0" smtClean="0"/>
              <a:t>2.1.= lettre de mission et PTA souhaités, clarification et hiérarchisation attendue, multiplicité croissante, auto-saisine, beaucoup d’implicite 		Filtres non-pertinents</a:t>
            </a:r>
          </a:p>
          <a:p>
            <a:endParaRPr lang="fr-FR" b="1" dirty="0" smtClean="0"/>
          </a:p>
          <a:p>
            <a:r>
              <a:rPr lang="fr-FR" b="1" dirty="0" smtClean="0"/>
              <a:t>C</a:t>
            </a:r>
            <a:r>
              <a:rPr lang="fr-FR" dirty="0" smtClean="0"/>
              <a:t>2.2.</a:t>
            </a:r>
            <a:r>
              <a:rPr lang="fr-FR" b="1" dirty="0" smtClean="0"/>
              <a:t>=</a:t>
            </a:r>
            <a:r>
              <a:rPr lang="fr-FR" dirty="0" smtClean="0"/>
              <a:t>contradictoires, urgence, nombre,</a:t>
            </a:r>
            <a:r>
              <a:rPr lang="fr-FR" baseline="0" dirty="0" smtClean="0"/>
              <a:t> </a:t>
            </a:r>
            <a:r>
              <a:rPr lang="fr-FR" dirty="0" smtClean="0"/>
              <a:t>explicitation</a:t>
            </a:r>
            <a:r>
              <a:rPr lang="fr-FR" baseline="0" dirty="0" smtClean="0"/>
              <a:t> </a:t>
            </a:r>
          </a:p>
          <a:p>
            <a:r>
              <a:rPr lang="fr-FR" dirty="0" smtClean="0"/>
              <a:t>Filtres : Ancienneté &lt; 1 an, &gt;= 2 académies</a:t>
            </a:r>
          </a:p>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27</a:t>
            </a:fld>
            <a:endParaRPr lang="fr-FR"/>
          </a:p>
        </p:txBody>
      </p:sp>
    </p:spTree>
    <p:extLst>
      <p:ext uri="{BB962C8B-B14F-4D97-AF65-F5344CB8AC3E}">
        <p14:creationId xmlns:p14="http://schemas.microsoft.com/office/powerpoint/2010/main" val="150379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7C27B15-9F96-46F8-A5D7-BFAB47C811ED}" type="slidenum">
              <a:rPr lang="fr-FR" smtClean="0"/>
              <a:t>29</a:t>
            </a:fld>
            <a:endParaRPr lang="fr-FR"/>
          </a:p>
        </p:txBody>
      </p:sp>
    </p:spTree>
    <p:extLst>
      <p:ext uri="{BB962C8B-B14F-4D97-AF65-F5344CB8AC3E}">
        <p14:creationId xmlns:p14="http://schemas.microsoft.com/office/powerpoint/2010/main" val="154251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66155">
              <a:defRPr/>
            </a:pPr>
            <a:r>
              <a:rPr lang="fr-FR" dirty="0" smtClean="0"/>
              <a:t>Commentaires 2.1</a:t>
            </a:r>
          </a:p>
          <a:p>
            <a:r>
              <a:rPr lang="fr-FR" dirty="0" smtClean="0"/>
              <a:t>- j'ai des objectifs clairs que je me fixe</a:t>
            </a:r>
            <a:br>
              <a:rPr lang="fr-FR" dirty="0" smtClean="0"/>
            </a:br>
            <a:r>
              <a:rPr lang="fr-FR" dirty="0" smtClean="0"/>
              <a:t>- Les objectifs sont clairs mais foisonnants. Ils sont parfois impactés par des priorités qui nécessite un traitement immédiat au détriment des missions qui réclament du temps et de la réflexion. </a:t>
            </a:r>
            <a:br>
              <a:rPr lang="fr-FR" dirty="0" smtClean="0"/>
            </a:br>
            <a:r>
              <a:rPr lang="fr-FR" dirty="0" smtClean="0"/>
              <a:t>- C'est moi qui me les fixe en fonction des différents dossiers et des besoins du terrain.</a:t>
            </a:r>
            <a:br>
              <a:rPr lang="fr-FR" dirty="0" smtClean="0"/>
            </a:br>
            <a:r>
              <a:rPr lang="fr-FR" dirty="0" smtClean="0"/>
              <a:t>- Trop peu de temps pour être dans les classes. Le métier a changé depuis 13 ans certes...</a:t>
            </a:r>
            <a:br>
              <a:rPr lang="fr-FR" dirty="0" smtClean="0"/>
            </a:br>
            <a:r>
              <a:rPr lang="fr-FR" dirty="0" smtClean="0"/>
              <a:t>- Trop de demandes multiples. et donc, pas de cap clair de ce qui est prioritaire et relève de l'identité de nos missions</a:t>
            </a:r>
            <a:br>
              <a:rPr lang="fr-FR" dirty="0" smtClean="0"/>
            </a:br>
            <a:r>
              <a:rPr lang="fr-FR" dirty="0" smtClean="0"/>
              <a:t>- Mais c'est moi qui doit les préciser et ajuster (C'est un peu normal, nous sommes des cadres)</a:t>
            </a:r>
            <a:br>
              <a:rPr lang="fr-FR" dirty="0" smtClean="0"/>
            </a:br>
            <a:r>
              <a:rPr lang="fr-FR" dirty="0" smtClean="0"/>
              <a:t>- Absence de lettre de mission</a:t>
            </a:r>
            <a:br>
              <a:rPr lang="fr-FR" dirty="0" smtClean="0"/>
            </a:br>
            <a:r>
              <a:rPr lang="fr-FR" dirty="0" smtClean="0"/>
              <a:t>- Je n'ai pas de lettre de mission</a:t>
            </a:r>
            <a:br>
              <a:rPr lang="fr-FR" dirty="0" smtClean="0"/>
            </a:br>
            <a:r>
              <a:rPr lang="fr-FR" dirty="0" smtClean="0"/>
              <a:t>- Objectifs variables et liés à l'actualité pour les dossiers transversaux : plus programmatiques que pragmatiques</a:t>
            </a:r>
            <a:br>
              <a:rPr lang="fr-FR" dirty="0" smtClean="0"/>
            </a:br>
            <a:r>
              <a:rPr lang="fr-FR" dirty="0" smtClean="0"/>
              <a:t>- On navigue souvent à vue, sans objectifs précis.</a:t>
            </a:r>
            <a:br>
              <a:rPr lang="fr-FR" dirty="0" smtClean="0"/>
            </a:br>
            <a:r>
              <a:rPr lang="fr-FR" dirty="0" smtClean="0"/>
              <a:t>- L'ensemble des missions est défini clairement mais leur nombre rend la priorisation difficile.</a:t>
            </a:r>
            <a:br>
              <a:rPr lang="fr-FR" dirty="0" smtClean="0"/>
            </a:br>
            <a:r>
              <a:rPr lang="fr-FR" dirty="0" smtClean="0"/>
              <a:t>- Pas de lettre de mission, aucun entretien avec le recteur. Je fais miennes les priorités décidées en collège des IA-IPR...</a:t>
            </a:r>
            <a:br>
              <a:rPr lang="fr-FR" dirty="0" smtClean="0"/>
            </a:br>
            <a:r>
              <a:rPr lang="fr-FR" dirty="0" smtClean="0"/>
              <a:t>- multi missions </a:t>
            </a:r>
            <a:br>
              <a:rPr lang="fr-FR" dirty="0" smtClean="0"/>
            </a:br>
            <a:r>
              <a:rPr lang="fr-FR" dirty="0" smtClean="0"/>
              <a:t>- En plus d'IPR, j'exerce une mission reconnue pour laquelle je n'ai pas de lettre de mission..</a:t>
            </a:r>
            <a:br>
              <a:rPr lang="fr-FR" dirty="0" smtClean="0"/>
            </a:br>
            <a:r>
              <a:rPr lang="fr-FR" dirty="0" smtClean="0"/>
              <a:t>- comme on se pose pas mal d'objectifs en </a:t>
            </a:r>
            <a:r>
              <a:rPr lang="fr-FR" dirty="0" err="1" smtClean="0"/>
              <a:t>clg</a:t>
            </a:r>
            <a:r>
              <a:rPr lang="fr-FR" dirty="0" smtClean="0"/>
              <a:t> des IPR, c'est clair et partagé</a:t>
            </a:r>
            <a:br>
              <a:rPr lang="fr-FR" dirty="0" smtClean="0"/>
            </a:br>
            <a:r>
              <a:rPr lang="fr-FR" dirty="0" smtClean="0"/>
              <a:t>- pas de PTA</a:t>
            </a:r>
            <a:br>
              <a:rPr lang="fr-FR" dirty="0" smtClean="0"/>
            </a:br>
            <a:r>
              <a:rPr lang="fr-FR" dirty="0" smtClean="0"/>
              <a:t>- Manque de clarification dans les missions principales</a:t>
            </a:r>
            <a:br>
              <a:rPr lang="fr-FR" dirty="0" smtClean="0"/>
            </a:br>
            <a:r>
              <a:rPr lang="fr-FR" dirty="0" smtClean="0"/>
              <a:t>- chacun fait ce qu'il veut, ou presque</a:t>
            </a:r>
            <a:br>
              <a:rPr lang="fr-FR" dirty="0" smtClean="0"/>
            </a:br>
            <a:r>
              <a:rPr lang="fr-FR" dirty="0" smtClean="0"/>
              <a:t>- mais des ambiguïtés font qu'on nous pousse à prioriser comme malgré nous certaines directions. </a:t>
            </a:r>
            <a:br>
              <a:rPr lang="fr-FR" dirty="0" smtClean="0"/>
            </a:br>
            <a:r>
              <a:rPr lang="fr-FR" dirty="0" smtClean="0"/>
              <a:t>- Je découvre au jour le jour en tant que stagiaire, il y a beaucoup d'implicite à décoder.</a:t>
            </a:r>
            <a:br>
              <a:rPr lang="fr-FR" dirty="0" smtClean="0"/>
            </a:br>
            <a:r>
              <a:rPr lang="fr-FR" dirty="0" smtClean="0"/>
              <a:t>- Du moins pour ceux que je m'assigne.</a:t>
            </a:r>
            <a:br>
              <a:rPr lang="fr-FR" dirty="0" smtClean="0"/>
            </a:br>
            <a:r>
              <a:rPr lang="fr-FR" dirty="0" smtClean="0"/>
              <a:t>- Le problème est qu'il y a trop d'objectifs différents ,mais ils sont clairs dans l'ensemble</a:t>
            </a:r>
            <a:br>
              <a:rPr lang="fr-FR" dirty="0" smtClean="0"/>
            </a:br>
            <a:r>
              <a:rPr lang="fr-FR" dirty="0" smtClean="0"/>
              <a:t>- Clairs, oui, mais non hiérarchisés.</a:t>
            </a:r>
            <a:br>
              <a:rPr lang="fr-FR" dirty="0" smtClean="0"/>
            </a:br>
            <a:r>
              <a:rPr lang="fr-FR" dirty="0" smtClean="0"/>
              <a:t>- Pour le travail disciplinaire est clair.</a:t>
            </a:r>
          </a:p>
          <a:p>
            <a:endParaRPr lang="fr-FR" dirty="0" smtClean="0"/>
          </a:p>
          <a:p>
            <a:r>
              <a:rPr lang="fr-FR" dirty="0" smtClean="0"/>
              <a:t>Commentaires 2.2</a:t>
            </a:r>
          </a:p>
          <a:p>
            <a:r>
              <a:rPr lang="fr-FR" dirty="0" smtClean="0"/>
              <a:t/>
            </a:r>
            <a:br>
              <a:rPr lang="fr-FR" dirty="0" smtClean="0"/>
            </a:br>
            <a:r>
              <a:rPr lang="fr-FR" dirty="0" smtClean="0"/>
              <a:t>- ou plutôt ce qu'il attend en termes de résultats et de travail. </a:t>
            </a:r>
            <a:br>
              <a:rPr lang="fr-FR" dirty="0" smtClean="0"/>
            </a:br>
            <a:r>
              <a:rPr lang="fr-FR" dirty="0" smtClean="0"/>
              <a:t>- pas toujours</a:t>
            </a:r>
            <a:br>
              <a:rPr lang="fr-FR" dirty="0" smtClean="0"/>
            </a:br>
            <a:r>
              <a:rPr lang="fr-FR" dirty="0" smtClean="0"/>
              <a:t>- Même si parfois ce dernier aussi enchaine les commandes parfois contradictoires...</a:t>
            </a:r>
            <a:br>
              <a:rPr lang="fr-FR" dirty="0" smtClean="0"/>
            </a:br>
            <a:r>
              <a:rPr lang="fr-FR" dirty="0" smtClean="0"/>
              <a:t>- Le rôle du doyen est ici essentiel</a:t>
            </a:r>
            <a:br>
              <a:rPr lang="fr-FR" dirty="0" smtClean="0"/>
            </a:br>
            <a:r>
              <a:rPr lang="fr-FR" dirty="0" smtClean="0"/>
              <a:t>- </a:t>
            </a:r>
            <a:r>
              <a:rPr lang="fr-FR" dirty="0" err="1" smtClean="0"/>
              <a:t>cf</a:t>
            </a:r>
            <a:r>
              <a:rPr lang="fr-FR" dirty="0" smtClean="0"/>
              <a:t> 2.1</a:t>
            </a:r>
            <a:br>
              <a:rPr lang="fr-FR" dirty="0" smtClean="0"/>
            </a:br>
            <a:r>
              <a:rPr lang="fr-FR" dirty="0" smtClean="0"/>
              <a:t>- Le changement assez fréquent de recteur rend la situation très évolutive.</a:t>
            </a:r>
            <a:br>
              <a:rPr lang="fr-FR" dirty="0" smtClean="0"/>
            </a:br>
            <a:r>
              <a:rPr lang="fr-FR" dirty="0" smtClean="0"/>
              <a:t>- Comme dit précédemment, pas de hiérarchie, pas de lettre de mission non plus.</a:t>
            </a:r>
            <a:br>
              <a:rPr lang="fr-FR" dirty="0" smtClean="0"/>
            </a:br>
            <a:r>
              <a:rPr lang="fr-FR" dirty="0" smtClean="0"/>
              <a:t>- Nous n'avons pas de lettre de mission pour le préciser et voyons rarement notre supérieur, le recteur.</a:t>
            </a:r>
            <a:br>
              <a:rPr lang="fr-FR" dirty="0" smtClean="0"/>
            </a:br>
            <a:r>
              <a:rPr lang="fr-FR" dirty="0" smtClean="0"/>
              <a:t>- Demandes urgentes et souvent incomprises ou mal expliquées</a:t>
            </a:r>
            <a:br>
              <a:rPr lang="fr-FR" dirty="0" smtClean="0"/>
            </a:br>
            <a:r>
              <a:rPr lang="fr-FR" dirty="0" smtClean="0"/>
              <a:t>- Même si parfois, il faut demander des précisions parce que la formulation de la commande est peu claire.</a:t>
            </a:r>
            <a:br>
              <a:rPr lang="fr-FR" dirty="0" smtClean="0"/>
            </a:br>
            <a:r>
              <a:rPr lang="fr-FR" dirty="0" smtClean="0"/>
              <a:t>- J'exerce dans une académie où les priorités sont nombreuses et pas hiérarchisées...</a:t>
            </a:r>
            <a:br>
              <a:rPr lang="fr-FR" dirty="0" smtClean="0"/>
            </a:br>
            <a:r>
              <a:rPr lang="fr-FR" dirty="0" smtClean="0"/>
              <a:t>- 2 lettres de mission en 2 ans, rédigées par mes soins pas de retour du recteur. </a:t>
            </a:r>
            <a:br>
              <a:rPr lang="fr-FR" dirty="0" smtClean="0"/>
            </a:br>
            <a:r>
              <a:rPr lang="fr-FR" dirty="0" smtClean="0"/>
              <a:t>- il y a finalement peu de lien avec le recteur, mais de la confiance de sa part</a:t>
            </a:r>
            <a:br>
              <a:rPr lang="fr-FR" dirty="0" smtClean="0"/>
            </a:br>
            <a:r>
              <a:rPr lang="fr-FR" dirty="0" smtClean="0"/>
              <a:t>- voir réponse précédente. Aucune attente de la part du supérieur apparemment</a:t>
            </a:r>
            <a:br>
              <a:rPr lang="fr-FR" dirty="0" smtClean="0"/>
            </a:br>
            <a:r>
              <a:rPr lang="fr-FR" dirty="0" smtClean="0"/>
              <a:t>- Mais en fait les échelons intermédiaires peuvent brouiller les consignes </a:t>
            </a:r>
            <a:br>
              <a:rPr lang="fr-FR" dirty="0" smtClean="0"/>
            </a:br>
            <a:r>
              <a:rPr lang="fr-FR" dirty="0" smtClean="0"/>
              <a:t>- D'être au maximum sur tout </a:t>
            </a:r>
            <a:r>
              <a:rPr lang="fr-FR" dirty="0" err="1" smtClean="0"/>
              <a:t>tout</a:t>
            </a:r>
            <a:r>
              <a:rPr lang="fr-FR" dirty="0" smtClean="0"/>
              <a:t> le temps!</a:t>
            </a:r>
            <a:br>
              <a:rPr lang="fr-FR" dirty="0" smtClean="0"/>
            </a:br>
            <a:r>
              <a:rPr lang="fr-FR" dirty="0" smtClean="0"/>
              <a:t>- Nouvelle rectrice arrivée</a:t>
            </a:r>
            <a:br>
              <a:rPr lang="fr-FR" dirty="0" smtClean="0"/>
            </a:br>
            <a:r>
              <a:rPr lang="fr-FR" dirty="0" smtClean="0"/>
              <a:t>- Oui, quand on a accès au Recteur… Non, quand tout passe pas des intermédiaires (doyen, etc.)</a:t>
            </a:r>
          </a:p>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30</a:t>
            </a:fld>
            <a:endParaRPr lang="fr-FR"/>
          </a:p>
        </p:txBody>
      </p:sp>
    </p:spTree>
    <p:extLst>
      <p:ext uri="{BB962C8B-B14F-4D97-AF65-F5344CB8AC3E}">
        <p14:creationId xmlns:p14="http://schemas.microsoft.com/office/powerpoint/2010/main" val="28006637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66155">
              <a:defRPr/>
            </a:pPr>
            <a:r>
              <a:rPr lang="fr-FR" dirty="0" smtClean="0"/>
              <a:t>C2.3.=pas de lettre</a:t>
            </a:r>
            <a:r>
              <a:rPr lang="fr-FR" baseline="0" dirty="0" smtClean="0"/>
              <a:t> ou </a:t>
            </a:r>
            <a:r>
              <a:rPr lang="fr-FR" dirty="0" smtClean="0"/>
              <a:t>ancienne 	question ambiguë	</a:t>
            </a:r>
          </a:p>
          <a:p>
            <a:pPr defTabSz="966155">
              <a:defRPr/>
            </a:pPr>
            <a:r>
              <a:rPr lang="fr-FR" dirty="0" smtClean="0"/>
              <a:t>Filtres : femme&gt;homme ? </a:t>
            </a:r>
          </a:p>
          <a:p>
            <a:pPr defTabSz="966155">
              <a:defRPr/>
            </a:pPr>
            <a:r>
              <a:rPr lang="fr-FR" dirty="0" smtClean="0"/>
              <a:t>Taille collège ne semble pas influencer!</a:t>
            </a:r>
          </a:p>
          <a:p>
            <a:pPr defTabSz="966155">
              <a:defRPr/>
            </a:pP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31</a:t>
            </a:fld>
            <a:endParaRPr lang="fr-FR"/>
          </a:p>
        </p:txBody>
      </p:sp>
    </p:spTree>
    <p:extLst>
      <p:ext uri="{BB962C8B-B14F-4D97-AF65-F5344CB8AC3E}">
        <p14:creationId xmlns:p14="http://schemas.microsoft.com/office/powerpoint/2010/main" val="2845800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Commentaires 2.3</a:t>
            </a:r>
          </a:p>
          <a:p>
            <a:r>
              <a:rPr lang="fr-FR" dirty="0" smtClean="0"/>
              <a:t/>
            </a:r>
            <a:br>
              <a:rPr lang="fr-FR" dirty="0" smtClean="0"/>
            </a:br>
            <a:r>
              <a:rPr lang="fr-FR" dirty="0" smtClean="0"/>
              <a:t>- elle existe mais sera revue à la rentrée 2016</a:t>
            </a:r>
            <a:br>
              <a:rPr lang="fr-FR" dirty="0" smtClean="0"/>
            </a:br>
            <a:r>
              <a:rPr lang="fr-FR" dirty="0" smtClean="0"/>
              <a:t>- C'est nous qui l'écrivons en fonction du PTA.</a:t>
            </a:r>
            <a:br>
              <a:rPr lang="fr-FR" dirty="0" smtClean="0"/>
            </a:br>
            <a:r>
              <a:rPr lang="fr-FR" dirty="0" smtClean="0"/>
              <a:t>- Pas de lettre de mission</a:t>
            </a:r>
            <a:br>
              <a:rPr lang="fr-FR" dirty="0" smtClean="0"/>
            </a:br>
            <a:r>
              <a:rPr lang="fr-FR" dirty="0" smtClean="0"/>
              <a:t>- pas de lettre de mission.</a:t>
            </a:r>
            <a:br>
              <a:rPr lang="fr-FR" dirty="0" smtClean="0"/>
            </a:br>
            <a:r>
              <a:rPr lang="fr-FR" dirty="0" smtClean="0"/>
              <a:t>- mais elle est déjà obsolète même si elle a 2 ans !! avec beaucoup plus de missions...</a:t>
            </a:r>
            <a:br>
              <a:rPr lang="fr-FR" dirty="0" smtClean="0"/>
            </a:br>
            <a:r>
              <a:rPr lang="fr-FR" dirty="0" smtClean="0"/>
              <a:t>- Pas de lettre de mission</a:t>
            </a:r>
            <a:br>
              <a:rPr lang="fr-FR" dirty="0" smtClean="0"/>
            </a:br>
            <a:r>
              <a:rPr lang="fr-FR" dirty="0" smtClean="0"/>
              <a:t>- Elle reste incomplète car ne reprend que les plus gros pavés de mission : elle n'est pas toujours actualisé des demandes supplémentaires, ponctuelles ou non.</a:t>
            </a:r>
            <a:br>
              <a:rPr lang="fr-FR" dirty="0" smtClean="0"/>
            </a:br>
            <a:r>
              <a:rPr lang="fr-FR" dirty="0" smtClean="0"/>
              <a:t>- Pas de lettre de mission</a:t>
            </a:r>
            <a:br>
              <a:rPr lang="fr-FR" dirty="0" smtClean="0"/>
            </a:br>
            <a:r>
              <a:rPr lang="fr-FR" dirty="0" smtClean="0"/>
              <a:t>- Pas de lettre de mission cette année.</a:t>
            </a:r>
            <a:br>
              <a:rPr lang="fr-FR" dirty="0" smtClean="0"/>
            </a:br>
            <a:r>
              <a:rPr lang="fr-FR" dirty="0" smtClean="0"/>
              <a:t>- Les missions sont soumis à beaucoup de changements. des nouvelles missions se rajoutent régulièrement, d'anciennes ne semblent tout à coup plus d'actualité. </a:t>
            </a:r>
            <a:br>
              <a:rPr lang="fr-FR" dirty="0" smtClean="0"/>
            </a:br>
            <a:r>
              <a:rPr lang="fr-FR" dirty="0" smtClean="0"/>
              <a:t>- pas de lettre de mission</a:t>
            </a:r>
            <a:br>
              <a:rPr lang="fr-FR" dirty="0" smtClean="0"/>
            </a:br>
            <a:r>
              <a:rPr lang="fr-FR" dirty="0" smtClean="0"/>
              <a:t>- Lettre de mission inexistante dans mon académie. En projet pour cette fin d'année.</a:t>
            </a:r>
            <a:br>
              <a:rPr lang="fr-FR" dirty="0" smtClean="0"/>
            </a:br>
            <a:r>
              <a:rPr lang="fr-FR" dirty="0" smtClean="0"/>
              <a:t>- pas de lettre de mission</a:t>
            </a:r>
            <a:br>
              <a:rPr lang="fr-FR" dirty="0" smtClean="0"/>
            </a:br>
            <a:r>
              <a:rPr lang="fr-FR" dirty="0" smtClean="0"/>
              <a:t>- </a:t>
            </a:r>
            <a:r>
              <a:rPr lang="fr-FR" dirty="0" err="1" smtClean="0"/>
              <a:t>Cf</a:t>
            </a:r>
            <a:r>
              <a:rPr lang="fr-FR" dirty="0" smtClean="0"/>
              <a:t> 2.1</a:t>
            </a:r>
            <a:br>
              <a:rPr lang="fr-FR" dirty="0" smtClean="0"/>
            </a:br>
            <a:r>
              <a:rPr lang="fr-FR" dirty="0" smtClean="0"/>
              <a:t>- Elle ne peut intégrer les injonctions fréquentes et diverses (notamment de la DGESCO).</a:t>
            </a:r>
            <a:br>
              <a:rPr lang="fr-FR" dirty="0" smtClean="0"/>
            </a:br>
            <a:r>
              <a:rPr lang="fr-FR" dirty="0" smtClean="0"/>
              <a:t>- Une certaine ambiguïté tout de même sur la question du nombre d'inspections à réaliser, et des doutes quant à la pertinence d'une telle approche arithmétique.</a:t>
            </a:r>
            <a:br>
              <a:rPr lang="fr-FR" dirty="0" smtClean="0"/>
            </a:br>
            <a:r>
              <a:rPr lang="fr-FR" dirty="0" smtClean="0"/>
              <a:t>- nous n'en n'avons pas dans notre académie (Lyon). </a:t>
            </a:r>
            <a:br>
              <a:rPr lang="fr-FR" dirty="0" smtClean="0"/>
            </a:br>
            <a:r>
              <a:rPr lang="fr-FR" dirty="0" smtClean="0"/>
              <a:t>- pas de lettre de mission</a:t>
            </a:r>
            <a:br>
              <a:rPr lang="fr-FR" dirty="0" smtClean="0"/>
            </a:br>
            <a:r>
              <a:rPr lang="fr-FR" dirty="0" smtClean="0"/>
              <a:t>- Lettre de mission inexistante.</a:t>
            </a:r>
            <a:br>
              <a:rPr lang="fr-FR" dirty="0" smtClean="0"/>
            </a:br>
            <a:r>
              <a:rPr lang="fr-FR" dirty="0" smtClean="0"/>
              <a:t>- Lettre de mission en attente.</a:t>
            </a:r>
            <a:br>
              <a:rPr lang="fr-FR" dirty="0" smtClean="0"/>
            </a:br>
            <a:r>
              <a:rPr lang="fr-FR" dirty="0" smtClean="0"/>
              <a:t>- je n'ai pas eu de lettre de mission personnalisée</a:t>
            </a:r>
            <a:br>
              <a:rPr lang="fr-FR" dirty="0" smtClean="0"/>
            </a:br>
            <a:r>
              <a:rPr lang="fr-FR" dirty="0" smtClean="0"/>
              <a:t>- Oui mais le problème est qu'elle ne cesse de s'allonger : la mienne fait trois pages A4.. et les missions dites de </a:t>
            </a:r>
            <a:r>
              <a:rPr lang="fr-FR" dirty="0" err="1" smtClean="0"/>
              <a:t>coeur</a:t>
            </a:r>
            <a:r>
              <a:rPr lang="fr-FR" dirty="0" smtClean="0"/>
              <a:t> de mission sont résumées en deux lignes par une référence au texte officiel.</a:t>
            </a:r>
            <a:br>
              <a:rPr lang="fr-FR" dirty="0" smtClean="0"/>
            </a:br>
            <a:r>
              <a:rPr lang="fr-FR" dirty="0" smtClean="0"/>
              <a:t>- ma lettre de mission est obsolète et ne correspond plus à mon travail actuel</a:t>
            </a:r>
            <a:br>
              <a:rPr lang="fr-FR" dirty="0" smtClean="0"/>
            </a:br>
            <a:r>
              <a:rPr lang="fr-FR" dirty="0" smtClean="0"/>
              <a:t>- Pas de lettre de mission.</a:t>
            </a:r>
            <a:br>
              <a:rPr lang="fr-FR" dirty="0" smtClean="0"/>
            </a:br>
            <a:r>
              <a:rPr lang="fr-FR" dirty="0" smtClean="0"/>
              <a:t>- pas de lettre de mission</a:t>
            </a:r>
            <a:br>
              <a:rPr lang="fr-FR" dirty="0" smtClean="0"/>
            </a:br>
            <a:r>
              <a:rPr lang="fr-FR" dirty="0" smtClean="0"/>
              <a:t>- lettre de mission écrite par moi avec un recteur précédent... jamais lue par le nouveau...</a:t>
            </a:r>
            <a:br>
              <a:rPr lang="fr-FR" dirty="0" smtClean="0"/>
            </a:br>
            <a:r>
              <a:rPr lang="fr-FR" dirty="0" smtClean="0"/>
              <a:t>- Je l'ai rédigée moi-même, elle ne m'a jamais été retournée</a:t>
            </a:r>
            <a:br>
              <a:rPr lang="fr-FR" dirty="0" smtClean="0"/>
            </a:br>
            <a:r>
              <a:rPr lang="fr-FR" dirty="0" smtClean="0"/>
              <a:t>- pas de lettre de mission</a:t>
            </a:r>
            <a:br>
              <a:rPr lang="fr-FR" dirty="0" smtClean="0"/>
            </a:br>
            <a:r>
              <a:rPr lang="fr-FR" dirty="0" smtClean="0"/>
              <a:t>- pas de lettre de mission</a:t>
            </a:r>
            <a:br>
              <a:rPr lang="fr-FR" dirty="0" smtClean="0"/>
            </a:br>
            <a:r>
              <a:rPr lang="fr-FR" dirty="0" smtClean="0"/>
              <a:t>- Pas de lettre de mission pour l'heure.</a:t>
            </a:r>
            <a:br>
              <a:rPr lang="fr-FR" dirty="0" smtClean="0"/>
            </a:br>
            <a:r>
              <a:rPr lang="fr-FR" dirty="0" smtClean="0"/>
              <a:t>- C'est nous qui rédigeons notre lettre de mission pour la soumettre à signature.. Généralement, je suis assez clair avec moi même ;-)</a:t>
            </a:r>
            <a:br>
              <a:rPr lang="fr-FR" dirty="0" smtClean="0"/>
            </a:br>
            <a:r>
              <a:rPr lang="fr-FR" dirty="0" smtClean="0"/>
              <a:t>- exemple de la lettre de mission qui remonte à trois ans et de l'activité globale de cette année (réforme du collège)qui a été fortement impactée </a:t>
            </a:r>
            <a:br>
              <a:rPr lang="fr-FR" dirty="0" smtClean="0"/>
            </a:br>
            <a:r>
              <a:rPr lang="fr-FR" dirty="0" smtClean="0"/>
              <a:t>- Je n'ai pas de lettre de mission</a:t>
            </a:r>
            <a:br>
              <a:rPr lang="fr-FR" dirty="0" smtClean="0"/>
            </a:br>
            <a:r>
              <a:rPr lang="fr-FR" dirty="0" smtClean="0"/>
              <a:t>- elle n'est pas faite régulièrement et nous la faisons nous-mêmes</a:t>
            </a:r>
            <a:br>
              <a:rPr lang="fr-FR" dirty="0" smtClean="0"/>
            </a:br>
            <a:r>
              <a:rPr lang="fr-FR" dirty="0" smtClean="0"/>
              <a:t>- pas de lettre de mission</a:t>
            </a:r>
            <a:br>
              <a:rPr lang="fr-FR" dirty="0" smtClean="0"/>
            </a:br>
            <a:r>
              <a:rPr lang="fr-FR" dirty="0" smtClean="0"/>
              <a:t>- Pas de LM dans l'académie (Grenoble)</a:t>
            </a:r>
            <a:br>
              <a:rPr lang="fr-FR" dirty="0" smtClean="0"/>
            </a:br>
            <a:r>
              <a:rPr lang="fr-FR" dirty="0" smtClean="0"/>
              <a:t>- pas de lettre de mission</a:t>
            </a:r>
            <a:br>
              <a:rPr lang="fr-FR" dirty="0" smtClean="0"/>
            </a:br>
            <a:r>
              <a:rPr lang="fr-FR" dirty="0" smtClean="0"/>
              <a:t>- pas encore de lettre de mission</a:t>
            </a:r>
            <a:br>
              <a:rPr lang="fr-FR" dirty="0" smtClean="0"/>
            </a:br>
            <a:r>
              <a:rPr lang="fr-FR" dirty="0" smtClean="0"/>
              <a:t>- pas de lettre de mission personnalisée</a:t>
            </a:r>
            <a:br>
              <a:rPr lang="fr-FR" dirty="0" smtClean="0"/>
            </a:br>
            <a:r>
              <a:rPr lang="fr-FR" dirty="0" smtClean="0"/>
              <a:t>- elle n'a jamais été signée !</a:t>
            </a:r>
            <a:br>
              <a:rPr lang="fr-FR" dirty="0" smtClean="0"/>
            </a:br>
            <a:r>
              <a:rPr lang="fr-FR" dirty="0" smtClean="0"/>
              <a:t>- pas de lettre de mission</a:t>
            </a:r>
            <a:br>
              <a:rPr lang="fr-FR" dirty="0" smtClean="0"/>
            </a:br>
            <a:r>
              <a:rPr lang="fr-FR" dirty="0" smtClean="0"/>
              <a:t>- La lettre sera rédigée l'année prochaine</a:t>
            </a:r>
            <a:br>
              <a:rPr lang="fr-FR" dirty="0" smtClean="0"/>
            </a:br>
            <a:r>
              <a:rPr lang="fr-FR" dirty="0" smtClean="0"/>
              <a:t>- pas de lettre de mission. </a:t>
            </a:r>
            <a:br>
              <a:rPr lang="fr-FR" dirty="0" smtClean="0"/>
            </a:br>
            <a:r>
              <a:rPr lang="fr-FR" dirty="0" smtClean="0"/>
              <a:t>- la lettre de mission n'intègre pas les nouvelles priorités qui apparaissent chaque année</a:t>
            </a:r>
            <a:br>
              <a:rPr lang="fr-FR" dirty="0" smtClean="0"/>
            </a:br>
            <a:r>
              <a:rPr lang="fr-FR" dirty="0" smtClean="0"/>
              <a:t>- le cadre général clair ne permet pas de régler les interférences entre plusieurs autorités et l'instabilité de certaines injonctions</a:t>
            </a:r>
            <a:br>
              <a:rPr lang="fr-FR" dirty="0" smtClean="0"/>
            </a:br>
            <a:r>
              <a:rPr lang="fr-FR" dirty="0" smtClean="0"/>
              <a:t>- lettre de mission ancienne</a:t>
            </a:r>
            <a:br>
              <a:rPr lang="fr-FR" dirty="0" smtClean="0"/>
            </a:br>
            <a:r>
              <a:rPr lang="fr-FR" dirty="0" smtClean="0"/>
              <a:t>- nous n'avons aucune lettre de mission à ce jour, et je n'en ai pas eu depuis ma prise de fonction il y a 6 ans</a:t>
            </a:r>
            <a:br>
              <a:rPr lang="fr-FR" dirty="0" smtClean="0"/>
            </a:br>
            <a:r>
              <a:rPr lang="fr-FR" dirty="0" smtClean="0"/>
              <a:t>- pas de lettre de mission</a:t>
            </a:r>
            <a:br>
              <a:rPr lang="fr-FR" dirty="0" smtClean="0"/>
            </a:br>
            <a:r>
              <a:rPr lang="fr-FR" dirty="0" smtClean="0"/>
              <a:t>- pas de lettre de mission</a:t>
            </a:r>
            <a:br>
              <a:rPr lang="fr-FR" dirty="0" smtClean="0"/>
            </a:br>
            <a:r>
              <a:rPr lang="fr-FR" dirty="0" smtClean="0"/>
              <a:t>- Je n'en ai pas rédigé jusqu'à présent.</a:t>
            </a:r>
            <a:br>
              <a:rPr lang="fr-FR" dirty="0" smtClean="0"/>
            </a:br>
            <a:r>
              <a:rPr lang="fr-FR" dirty="0" smtClean="0"/>
              <a:t>- PAS DE LETTRE DE MISSION</a:t>
            </a:r>
            <a:br>
              <a:rPr lang="fr-FR" dirty="0" smtClean="0"/>
            </a:br>
            <a:r>
              <a:rPr lang="fr-FR" dirty="0" smtClean="0"/>
              <a:t>- Pas de lettre de mission</a:t>
            </a:r>
            <a:br>
              <a:rPr lang="fr-FR" dirty="0" smtClean="0"/>
            </a:br>
            <a:r>
              <a:rPr lang="fr-FR" dirty="0" smtClean="0"/>
              <a:t>- pas de lettre de mission</a:t>
            </a:r>
            <a:br>
              <a:rPr lang="fr-FR" dirty="0" smtClean="0"/>
            </a:br>
            <a:r>
              <a:rPr lang="fr-FR" dirty="0" smtClean="0"/>
              <a:t>- pas de lettre de mission</a:t>
            </a:r>
            <a:br>
              <a:rPr lang="fr-FR" dirty="0" smtClean="0"/>
            </a:br>
            <a:r>
              <a:rPr lang="fr-FR" dirty="0" smtClean="0"/>
              <a:t>- Pas de lettre de mission à jour !</a:t>
            </a:r>
            <a:br>
              <a:rPr lang="fr-FR" dirty="0" smtClean="0"/>
            </a:br>
            <a:r>
              <a:rPr lang="fr-FR" dirty="0" smtClean="0"/>
              <a:t>- pas de LDM</a:t>
            </a:r>
            <a:br>
              <a:rPr lang="fr-FR" dirty="0" smtClean="0"/>
            </a:br>
            <a:r>
              <a:rPr lang="fr-FR" dirty="0" smtClean="0"/>
              <a:t>- pas de lettre de mission cette année</a:t>
            </a:r>
            <a:br>
              <a:rPr lang="fr-FR" dirty="0" smtClean="0"/>
            </a:br>
            <a:r>
              <a:rPr lang="fr-FR" dirty="0" smtClean="0"/>
              <a:t>- pas de lettre de mission malgré demandes réitérées du collège</a:t>
            </a:r>
            <a:br>
              <a:rPr lang="fr-FR" dirty="0" smtClean="0"/>
            </a:br>
            <a:r>
              <a:rPr lang="fr-FR" dirty="0" smtClean="0"/>
              <a:t>- pas de lettre de mission</a:t>
            </a:r>
            <a:br>
              <a:rPr lang="fr-FR" dirty="0" smtClean="0"/>
            </a:br>
            <a:r>
              <a:rPr lang="fr-FR" dirty="0" smtClean="0"/>
              <a:t>- Formalisme inutile puisqu'elle est rarement accompagnée d'un entretien </a:t>
            </a:r>
            <a:br>
              <a:rPr lang="fr-FR" dirty="0" smtClean="0"/>
            </a:br>
            <a:r>
              <a:rPr lang="fr-FR" dirty="0" smtClean="0"/>
              <a:t>- Elle permet de clarifier les attentes dus recteur</a:t>
            </a:r>
            <a:br>
              <a:rPr lang="fr-FR" dirty="0" smtClean="0"/>
            </a:br>
            <a:r>
              <a:rPr lang="fr-FR" dirty="0" smtClean="0"/>
              <a:t>- LM en attente</a:t>
            </a:r>
            <a:br>
              <a:rPr lang="fr-FR" dirty="0" smtClean="0"/>
            </a:br>
            <a:r>
              <a:rPr lang="fr-FR" dirty="0" smtClean="0"/>
              <a:t>- Depuis 12 ans d'exercice, je n'ai jamais été destinataire d'une lettre de mission.</a:t>
            </a:r>
            <a:br>
              <a:rPr lang="fr-FR" dirty="0" smtClean="0"/>
            </a:br>
            <a:r>
              <a:rPr lang="fr-FR" dirty="0" smtClean="0"/>
              <a:t>- PAS DE LETTRE DE MISSION</a:t>
            </a:r>
            <a:br>
              <a:rPr lang="fr-FR" dirty="0" smtClean="0"/>
            </a:br>
            <a:r>
              <a:rPr lang="fr-FR" dirty="0" smtClean="0"/>
              <a:t>- Pas de lettre de mission formalisée</a:t>
            </a:r>
            <a:br>
              <a:rPr lang="fr-FR" dirty="0" smtClean="0"/>
            </a:br>
            <a:r>
              <a:rPr lang="fr-FR" dirty="0" smtClean="0"/>
              <a:t>- Je n'ai pas de lettre de mission</a:t>
            </a:r>
            <a:br>
              <a:rPr lang="fr-FR" dirty="0" smtClean="0"/>
            </a:b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32</a:t>
            </a:fld>
            <a:endParaRPr lang="fr-FR"/>
          </a:p>
        </p:txBody>
      </p:sp>
    </p:spTree>
    <p:extLst>
      <p:ext uri="{BB962C8B-B14F-4D97-AF65-F5344CB8AC3E}">
        <p14:creationId xmlns:p14="http://schemas.microsoft.com/office/powerpoint/2010/main" val="937489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33</a:t>
            </a:fld>
            <a:endParaRPr lang="fr-FR"/>
          </a:p>
        </p:txBody>
      </p:sp>
    </p:spTree>
    <p:extLst>
      <p:ext uri="{BB962C8B-B14F-4D97-AF65-F5344CB8AC3E}">
        <p14:creationId xmlns:p14="http://schemas.microsoft.com/office/powerpoint/2010/main" val="1653478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Commentaires 2.4. </a:t>
            </a:r>
          </a:p>
          <a:p>
            <a:r>
              <a:rPr lang="fr-FR" dirty="0" smtClean="0"/>
              <a:t/>
            </a:r>
            <a:br>
              <a:rPr lang="fr-FR" dirty="0" smtClean="0"/>
            </a:br>
            <a:r>
              <a:rPr lang="fr-FR" dirty="0" smtClean="0"/>
              <a:t>- Cela dépend vraiment des services et des coopérations avec les inspecteurs</a:t>
            </a:r>
            <a:br>
              <a:rPr lang="fr-FR" dirty="0" smtClean="0"/>
            </a:br>
            <a:r>
              <a:rPr lang="fr-FR" dirty="0" smtClean="0"/>
              <a:t>- Cela peut arriver mais c'est ponctuel ici...Les demandes sont trop souvent faites dans l'urgence malheureusement et le numérique "impose cette tyrannie du temps compressé"...demande avec attente de réponse trop immédiate, avec des </a:t>
            </a:r>
            <a:r>
              <a:rPr lang="fr-FR" dirty="0" err="1" smtClean="0"/>
              <a:t>déla</a:t>
            </a:r>
            <a:r>
              <a:rPr lang="fr-FR" dirty="0" smtClean="0"/>
              <a:t/>
            </a:r>
            <a:br>
              <a:rPr lang="fr-FR" dirty="0" smtClean="0"/>
            </a:br>
            <a:r>
              <a:rPr lang="fr-FR" dirty="0" smtClean="0"/>
              <a:t>- C'est très fréquent, de plus en plus</a:t>
            </a:r>
            <a:br>
              <a:rPr lang="fr-FR" dirty="0" smtClean="0"/>
            </a:br>
            <a:r>
              <a:rPr lang="fr-FR" dirty="0" smtClean="0"/>
              <a:t>- La chaîne d'autorité reste claire.</a:t>
            </a:r>
            <a:br>
              <a:rPr lang="fr-FR" dirty="0" smtClean="0"/>
            </a:br>
            <a:r>
              <a:rPr lang="fr-FR" dirty="0" smtClean="0"/>
              <a:t>- oui, avec des moments de tension (CAPA par ex)</a:t>
            </a:r>
            <a:br>
              <a:rPr lang="fr-FR" dirty="0" smtClean="0"/>
            </a:br>
            <a:r>
              <a:rPr lang="fr-FR" dirty="0" smtClean="0"/>
              <a:t>- empilement des demandes et dispersion </a:t>
            </a:r>
            <a:br>
              <a:rPr lang="fr-FR" dirty="0" smtClean="0"/>
            </a:br>
            <a:r>
              <a:rPr lang="fr-FR" dirty="0" smtClean="0"/>
              <a:t>- redondantes</a:t>
            </a:r>
            <a:br>
              <a:rPr lang="fr-FR" dirty="0" smtClean="0"/>
            </a:br>
            <a:r>
              <a:rPr lang="fr-FR" dirty="0" smtClean="0"/>
              <a:t>- Cela arrive, mais dans l'ensemble, ce n'est pas très fréquent.</a:t>
            </a:r>
            <a:br>
              <a:rPr lang="fr-FR" dirty="0" smtClean="0"/>
            </a:br>
            <a:r>
              <a:rPr lang="fr-FR" dirty="0" smtClean="0"/>
              <a:t>- Parfois</a:t>
            </a:r>
            <a:br>
              <a:rPr lang="fr-FR" dirty="0" smtClean="0"/>
            </a:br>
            <a:r>
              <a:rPr lang="fr-FR" dirty="0" smtClean="0"/>
              <a:t>- plus urgentes que redondantes ou contradictoires</a:t>
            </a:r>
            <a:br>
              <a:rPr lang="fr-FR" dirty="0" smtClean="0"/>
            </a:br>
            <a:r>
              <a:rPr lang="fr-FR" dirty="0" smtClean="0"/>
              <a:t>- défendre l'intérêt général avec des autorités qui au nom de l'autonomie ne vise que le particulier ...mission difficile</a:t>
            </a:r>
            <a:br>
              <a:rPr lang="fr-FR" dirty="0" smtClean="0"/>
            </a:br>
            <a:r>
              <a:rPr lang="fr-FR" dirty="0" smtClean="0"/>
              <a:t>- Se limite à quelques cas...</a:t>
            </a:r>
            <a:br>
              <a:rPr lang="fr-FR" dirty="0" smtClean="0"/>
            </a:br>
            <a:r>
              <a:rPr lang="fr-FR" dirty="0" smtClean="0"/>
              <a:t>- c'est plutôt rare</a:t>
            </a:r>
            <a:br>
              <a:rPr lang="fr-FR" dirty="0" smtClean="0"/>
            </a:br>
            <a:r>
              <a:rPr lang="fr-FR" dirty="0" smtClean="0"/>
              <a:t>- parfois</a:t>
            </a:r>
            <a:br>
              <a:rPr lang="fr-FR" dirty="0" smtClean="0"/>
            </a:br>
            <a:r>
              <a:rPr lang="fr-FR" dirty="0" smtClean="0"/>
              <a:t>- Assez rarement : les demandes sont claires, mais incessantes.</a:t>
            </a:r>
            <a:br>
              <a:rPr lang="fr-FR" dirty="0" smtClean="0"/>
            </a:br>
            <a:endParaRPr lang="fr-FR" dirty="0" smtClean="0"/>
          </a:p>
          <a:p>
            <a:r>
              <a:rPr lang="fr-FR" dirty="0" smtClean="0"/>
              <a:t>Commentaires 2.5. </a:t>
            </a:r>
          </a:p>
          <a:p>
            <a:r>
              <a:rPr lang="fr-FR" dirty="0" smtClean="0"/>
              <a:t/>
            </a:r>
            <a:br>
              <a:rPr lang="fr-FR" dirty="0" smtClean="0"/>
            </a:br>
            <a:r>
              <a:rPr lang="fr-FR" dirty="0" smtClean="0"/>
              <a:t>- parfois comme on a peu de personnel administratif avec nous</a:t>
            </a:r>
            <a:br>
              <a:rPr lang="fr-FR" dirty="0" smtClean="0"/>
            </a:br>
            <a:r>
              <a:rPr lang="fr-FR" dirty="0" smtClean="0"/>
              <a:t>- parfois</a:t>
            </a:r>
            <a:br>
              <a:rPr lang="fr-FR" dirty="0" smtClean="0"/>
            </a:br>
            <a:r>
              <a:rPr lang="fr-FR" dirty="0" smtClean="0"/>
              <a:t>- Je ne sais pas si elle devrait être faites par d'autres mais nous accomplissons de nombreuses tâches administratives voire de secrétariat (parfois cela permet des gains de temps)</a:t>
            </a:r>
            <a:br>
              <a:rPr lang="fr-FR" dirty="0" smtClean="0"/>
            </a:br>
            <a:r>
              <a:rPr lang="fr-FR" dirty="0" smtClean="0"/>
              <a:t>- Glissement des tâches et augmentation des responsabilités... Des secrétaires très à l'écoute mais trop peu nombreux/ses.</a:t>
            </a:r>
            <a:br>
              <a:rPr lang="fr-FR" dirty="0" smtClean="0"/>
            </a:br>
            <a:r>
              <a:rPr lang="fr-FR" dirty="0" smtClean="0"/>
              <a:t>- secrétariat, constitution des jurys, fiches de lancement des formations, bases de données</a:t>
            </a:r>
            <a:br>
              <a:rPr lang="fr-FR" dirty="0" smtClean="0"/>
            </a:br>
            <a:r>
              <a:rPr lang="fr-FR" dirty="0" smtClean="0"/>
              <a:t>- ON est au service des services et on est devenu conseiller des CE alors que nous étions conseillers de recteur</a:t>
            </a:r>
            <a:br>
              <a:rPr lang="fr-FR" dirty="0" smtClean="0"/>
            </a:br>
            <a:r>
              <a:rPr lang="fr-FR" dirty="0" smtClean="0"/>
              <a:t>- une partie de secrétariat, de préparation de convocations pour diverses réunions...</a:t>
            </a:r>
            <a:br>
              <a:rPr lang="fr-FR" dirty="0" smtClean="0"/>
            </a:br>
            <a:r>
              <a:rPr lang="fr-FR" dirty="0" smtClean="0"/>
              <a:t>- Envoi de convocations</a:t>
            </a:r>
            <a:br>
              <a:rPr lang="fr-FR" dirty="0" smtClean="0"/>
            </a:br>
            <a:r>
              <a:rPr lang="fr-FR" dirty="0" smtClean="0"/>
              <a:t>- oui, le tri des données, des informations devrait être réalisé pour nous faciliter le travail (ex : nombreux fichiers </a:t>
            </a:r>
            <a:r>
              <a:rPr lang="fr-FR" dirty="0" err="1" smtClean="0"/>
              <a:t>excel</a:t>
            </a:r>
            <a:r>
              <a:rPr lang="fr-FR" dirty="0" smtClean="0"/>
              <a:t> sans tri)</a:t>
            </a:r>
            <a:br>
              <a:rPr lang="fr-FR" dirty="0" smtClean="0"/>
            </a:br>
            <a:r>
              <a:rPr lang="fr-FR" dirty="0" smtClean="0"/>
              <a:t>- Notamment l'examen des dossiers pour la répartition des assistants par exemple.</a:t>
            </a:r>
            <a:br>
              <a:rPr lang="fr-FR" dirty="0" smtClean="0"/>
            </a:br>
            <a:r>
              <a:rPr lang="fr-FR" dirty="0" smtClean="0"/>
              <a:t>- Inflation de tâches administratives.</a:t>
            </a:r>
            <a:br>
              <a:rPr lang="fr-FR" dirty="0" smtClean="0"/>
            </a:br>
            <a:r>
              <a:rPr lang="fr-FR" dirty="0" smtClean="0"/>
              <a:t>- Oui et ce phénomène s'accentue. Mais si on ne joue pas le jeu, après il faut " rattraper" dans l'urgence.</a:t>
            </a:r>
            <a:br>
              <a:rPr lang="fr-FR" dirty="0" smtClean="0"/>
            </a:br>
            <a:r>
              <a:rPr lang="fr-FR" dirty="0" smtClean="0"/>
              <a:t>- 2 secrétaires pour une quarantaine de collègues : je ne les sollicite quasiment jamais...</a:t>
            </a:r>
            <a:br>
              <a:rPr lang="fr-FR" dirty="0" smtClean="0"/>
            </a:br>
            <a:r>
              <a:rPr lang="fr-FR" dirty="0" smtClean="0"/>
              <a:t>- La constitution des jurys de bac, le choix des lieux de formation... </a:t>
            </a:r>
            <a:br>
              <a:rPr lang="fr-FR" dirty="0" smtClean="0"/>
            </a:br>
            <a:r>
              <a:rPr lang="fr-FR" dirty="0" smtClean="0"/>
              <a:t>- Incroyable ! le temps passé à remplir des documents pour émettre un avis de quelques lignes =&gt; de nombreux documents pourraient être </a:t>
            </a:r>
            <a:r>
              <a:rPr lang="fr-FR" dirty="0" err="1" smtClean="0"/>
              <a:t>préremplis</a:t>
            </a:r>
            <a:r>
              <a:rPr lang="fr-FR" dirty="0" smtClean="0"/>
              <a:t>, les tâches bureautiques déléguées à du personnel administratif... </a:t>
            </a:r>
            <a:br>
              <a:rPr lang="fr-FR" dirty="0" smtClean="0"/>
            </a:br>
            <a:r>
              <a:rPr lang="fr-FR" dirty="0" smtClean="0"/>
              <a:t>- De plus en plus de tâches administratives qui ne relèvent pas de nos missions. </a:t>
            </a:r>
            <a:br>
              <a:rPr lang="fr-FR" dirty="0" smtClean="0"/>
            </a:br>
            <a:r>
              <a:rPr lang="fr-FR" dirty="0" smtClean="0"/>
              <a:t>- Parfois</a:t>
            </a:r>
            <a:br>
              <a:rPr lang="fr-FR" dirty="0" smtClean="0"/>
            </a:br>
            <a:r>
              <a:rPr lang="fr-FR" dirty="0" smtClean="0"/>
              <a:t>- et particulièrement cette année pendant laquelle les services ont été en rupture de charge/organisation des formations Réforme</a:t>
            </a:r>
            <a:br>
              <a:rPr lang="fr-FR" dirty="0" smtClean="0"/>
            </a:br>
            <a:r>
              <a:rPr lang="fr-FR" dirty="0" smtClean="0"/>
              <a:t>- Il est urgent de définir la répartition des tâches entre les service des examen (DEC/SIEC) et les corps d'inspection</a:t>
            </a:r>
            <a:br>
              <a:rPr lang="fr-FR" dirty="0" smtClean="0"/>
            </a:br>
            <a:r>
              <a:rPr lang="fr-FR" dirty="0" smtClean="0"/>
              <a:t>- constitution de bases de données de CE par bassin, de Chefs de travaux, etc...</a:t>
            </a:r>
            <a:br>
              <a:rPr lang="fr-FR" dirty="0" smtClean="0"/>
            </a:br>
            <a:r>
              <a:rPr lang="fr-FR" dirty="0" smtClean="0"/>
              <a:t>- Oui, c'est une perte de temps considérable.</a:t>
            </a:r>
            <a:br>
              <a:rPr lang="fr-FR" dirty="0" smtClean="0"/>
            </a:br>
            <a:r>
              <a:rPr lang="fr-FR" dirty="0" smtClean="0"/>
              <a:t>- Oui mais qui ???</a:t>
            </a:r>
            <a:br>
              <a:rPr lang="fr-FR" dirty="0" smtClean="0"/>
            </a:br>
            <a:r>
              <a:rPr lang="fr-FR" dirty="0" smtClean="0"/>
              <a:t>- L'inefficacité de certains services est telle , qu'il vaut mieux faire à la place ( ex : service du remplacement) </a:t>
            </a:r>
            <a:br>
              <a:rPr lang="fr-FR" dirty="0" smtClean="0"/>
            </a:br>
            <a:r>
              <a:rPr lang="fr-FR" dirty="0" smtClean="0"/>
              <a:t>- On demande peu au secrétariat, et ils sont sous - utilisés.</a:t>
            </a:r>
            <a:br>
              <a:rPr lang="fr-FR" dirty="0" smtClean="0"/>
            </a:br>
            <a:r>
              <a:rPr lang="fr-FR" dirty="0" smtClean="0"/>
              <a:t>- Nous devons tout faire</a:t>
            </a:r>
            <a:br>
              <a:rPr lang="fr-FR" dirty="0" smtClean="0"/>
            </a:br>
            <a:r>
              <a:rPr lang="fr-FR" dirty="0" smtClean="0"/>
              <a:t>- Cette part du travail a tendance à devenir de plus en plus importante !</a:t>
            </a:r>
            <a:br>
              <a:rPr lang="fr-FR" dirty="0" smtClean="0"/>
            </a:br>
            <a:r>
              <a:rPr lang="fr-FR" dirty="0" smtClean="0"/>
              <a:t>- De plus en plus de tâches administratives nous sont déléguées et des tâches pédagogiques nous sont enlevées, semble-t-il (ex. formation)</a:t>
            </a:r>
            <a:br>
              <a:rPr lang="fr-FR" dirty="0" smtClean="0"/>
            </a:br>
            <a:r>
              <a:rPr lang="fr-FR" dirty="0" smtClean="0"/>
              <a:t>- beaucoup de travail de secrétariat</a:t>
            </a:r>
            <a:br>
              <a:rPr lang="fr-FR" dirty="0" smtClean="0"/>
            </a:br>
            <a:r>
              <a:rPr lang="fr-FR" dirty="0" smtClean="0"/>
              <a:t>- trop de tâches administratives qu'un cadre A ne devrait pas effectuer: beaucoup de perte de temps et d'énergie </a:t>
            </a:r>
            <a:br>
              <a:rPr lang="fr-FR" dirty="0" smtClean="0"/>
            </a:br>
            <a:r>
              <a:rPr lang="fr-FR" dirty="0" smtClean="0"/>
              <a:t>- Cela dépend. Parois on aurait besoin d'aide, parfaire l'aide proposée est problématique.</a:t>
            </a:r>
            <a:br>
              <a:rPr lang="fr-FR" dirty="0" smtClean="0"/>
            </a:b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9C5426B-9EA8-4AB8-8CE6-D7765A3C9B4C}" type="slidenum">
              <a:rPr lang="fr-FR" smtClean="0"/>
              <a:t>36</a:t>
            </a:fld>
            <a:endParaRPr lang="fr-FR"/>
          </a:p>
        </p:txBody>
      </p:sp>
    </p:spTree>
    <p:extLst>
      <p:ext uri="{BB962C8B-B14F-4D97-AF65-F5344CB8AC3E}">
        <p14:creationId xmlns:p14="http://schemas.microsoft.com/office/powerpoint/2010/main" val="53260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7E47FEC0-D9EF-4DD9-9415-81EFFDE4C392}" type="datetime1">
              <a:rPr lang="fr-FR" smtClean="0"/>
              <a:t>02/12/2016</a:t>
            </a:fld>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6BCCA26B-85A4-46FC-97B8-519E6ED0F05B}"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39447C15-4936-4979-8F27-08968B528683}" type="datetime1">
              <a:rPr lang="fr-FR" smtClean="0"/>
              <a:t>02/12/2016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CCA26B-85A4-46FC-97B8-519E6ED0F05B}"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C11BF1D4-1D00-48F1-95AA-DC8AB029533A}" type="datetime1">
              <a:rPr lang="fr-FR" smtClean="0"/>
              <a:t>02/12/2016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CCA26B-85A4-46FC-97B8-519E6ED0F05B}" type="slidenum">
              <a:rPr lang="fr-FR" smtClean="0"/>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07F34749-ED61-4EB0-9711-D9777CBBC3DB}" type="datetime1">
              <a:rPr lang="fr-FR" smtClean="0">
                <a:solidFill>
                  <a:srgbClr val="DBF5F9">
                    <a:shade val="90000"/>
                  </a:srgbClr>
                </a:solidFill>
              </a:rPr>
              <a:t>02/12/2016</a:t>
            </a:fld>
            <a:endParaRPr lang="fr-FR">
              <a:solidFill>
                <a:srgbClr val="DBF5F9">
                  <a:shade val="90000"/>
                </a:srgbClr>
              </a:solidFill>
            </a:endParaRPr>
          </a:p>
        </p:txBody>
      </p:sp>
      <p:sp>
        <p:nvSpPr>
          <p:cNvPr id="19" name="Footer Placeholder 18"/>
          <p:cNvSpPr>
            <a:spLocks noGrp="1"/>
          </p:cNvSpPr>
          <p:nvPr>
            <p:ph type="ftr" sz="quarter" idx="11"/>
          </p:nvPr>
        </p:nvSpPr>
        <p:spPr/>
        <p:txBody>
          <a:bodyPr/>
          <a:lstStyle/>
          <a:p>
            <a:endParaRPr lang="fr-FR">
              <a:solidFill>
                <a:srgbClr val="DBF5F9">
                  <a:shade val="90000"/>
                </a:srgbClr>
              </a:solidFill>
            </a:endParaRPr>
          </a:p>
        </p:txBody>
      </p:sp>
      <p:sp>
        <p:nvSpPr>
          <p:cNvPr id="27" name="Slide Number Placeholder 26"/>
          <p:cNvSpPr>
            <a:spLocks noGrp="1"/>
          </p:cNvSpPr>
          <p:nvPr>
            <p:ph type="sldNum" sz="quarter" idx="12"/>
          </p:nvPr>
        </p:nvSpPr>
        <p:spPr/>
        <p:txBody>
          <a:bodyPr/>
          <a:lstStyle/>
          <a:p>
            <a:fld id="{6BCCA26B-85A4-46FC-97B8-519E6ED0F05B}" type="slidenum">
              <a:rPr lang="fr-FR" smtClean="0">
                <a:solidFill>
                  <a:srgbClr val="DBF5F9">
                    <a:shade val="90000"/>
                  </a:srgbClr>
                </a:solidFill>
              </a:rPr>
              <a:pPr/>
              <a:t>‹N°›</a:t>
            </a:fld>
            <a:endParaRPr lang="fr-FR">
              <a:solidFill>
                <a:srgbClr val="DBF5F9">
                  <a:shade val="90000"/>
                </a:srgbClr>
              </a:solidFill>
            </a:endParaRPr>
          </a:p>
        </p:txBody>
      </p:sp>
    </p:spTree>
    <p:extLst>
      <p:ext uri="{BB962C8B-B14F-4D97-AF65-F5344CB8AC3E}">
        <p14:creationId xmlns:p14="http://schemas.microsoft.com/office/powerpoint/2010/main" val="833310676"/>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5E25BE0B-E60F-4434-98CE-10F0339ED479}" type="datetime1">
              <a:rPr lang="fr-FR" smtClean="0">
                <a:solidFill>
                  <a:srgbClr val="04617B">
                    <a:shade val="90000"/>
                  </a:srgbClr>
                </a:solidFill>
              </a:rPr>
              <a:t>02/12/2016</a:t>
            </a:fld>
            <a:endParaRPr lang="fr-FR">
              <a:solidFill>
                <a:srgbClr val="04617B">
                  <a:shade val="90000"/>
                </a:srgbClr>
              </a:solidFill>
            </a:endParaRPr>
          </a:p>
        </p:txBody>
      </p:sp>
      <p:sp>
        <p:nvSpPr>
          <p:cNvPr id="5" name="Footer Placeholder 4"/>
          <p:cNvSpPr>
            <a:spLocks noGrp="1"/>
          </p:cNvSpPr>
          <p:nvPr>
            <p:ph type="ftr" sz="quarter" idx="11"/>
          </p:nvPr>
        </p:nvSpPr>
        <p:spPr/>
        <p:txBody>
          <a:bodyPr/>
          <a:lstStyle/>
          <a:p>
            <a:endParaRPr lang="fr-FR">
              <a:solidFill>
                <a:srgbClr val="04617B">
                  <a:shade val="90000"/>
                </a:srgbClr>
              </a:solidFill>
            </a:endParaRPr>
          </a:p>
        </p:txBody>
      </p:sp>
      <p:sp>
        <p:nvSpPr>
          <p:cNvPr id="6" name="Slide Number Placeholder 5"/>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3154606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C331C3F5-0763-474E-87F1-1171B5E3132A}" type="datetime1">
              <a:rPr lang="fr-FR" smtClean="0">
                <a:solidFill>
                  <a:srgbClr val="DBF5F9">
                    <a:shade val="90000"/>
                  </a:srgbClr>
                </a:solidFill>
              </a:rPr>
              <a:t>02/12/2016</a:t>
            </a:fld>
            <a:endParaRPr lang="fr-FR">
              <a:solidFill>
                <a:srgbClr val="DBF5F9">
                  <a:shade val="90000"/>
                </a:srgbClr>
              </a:solidFill>
            </a:endParaRPr>
          </a:p>
        </p:txBody>
      </p:sp>
      <p:sp>
        <p:nvSpPr>
          <p:cNvPr id="5" name="Footer Placeholder 4"/>
          <p:cNvSpPr>
            <a:spLocks noGrp="1"/>
          </p:cNvSpPr>
          <p:nvPr>
            <p:ph type="ftr" sz="quarter" idx="11"/>
          </p:nvPr>
        </p:nvSpPr>
        <p:spPr/>
        <p:txBody>
          <a:bodyPr/>
          <a:lstStyle/>
          <a:p>
            <a:endParaRPr lang="fr-FR">
              <a:solidFill>
                <a:srgbClr val="DBF5F9">
                  <a:shade val="90000"/>
                </a:srgbClr>
              </a:solidFill>
            </a:endParaRPr>
          </a:p>
        </p:txBody>
      </p:sp>
      <p:sp>
        <p:nvSpPr>
          <p:cNvPr id="6" name="Slide Number Placeholder 5"/>
          <p:cNvSpPr>
            <a:spLocks noGrp="1"/>
          </p:cNvSpPr>
          <p:nvPr>
            <p:ph type="sldNum" sz="quarter" idx="12"/>
          </p:nvPr>
        </p:nvSpPr>
        <p:spPr/>
        <p:txBody>
          <a:bodyPr/>
          <a:lstStyle/>
          <a:p>
            <a:fld id="{6BCCA26B-85A4-46FC-97B8-519E6ED0F05B}" type="slidenum">
              <a:rPr lang="fr-FR" smtClean="0">
                <a:solidFill>
                  <a:srgbClr val="DBF5F9">
                    <a:shade val="90000"/>
                  </a:srgbClr>
                </a:solidFill>
              </a:rPr>
              <a:pPr/>
              <a:t>‹N°›</a:t>
            </a:fld>
            <a:endParaRPr lang="fr-FR">
              <a:solidFill>
                <a:srgbClr val="DBF5F9">
                  <a:shade val="90000"/>
                </a:srgbClr>
              </a:solidFill>
            </a:endParaRPr>
          </a:p>
        </p:txBody>
      </p:sp>
    </p:spTree>
    <p:extLst>
      <p:ext uri="{BB962C8B-B14F-4D97-AF65-F5344CB8AC3E}">
        <p14:creationId xmlns:p14="http://schemas.microsoft.com/office/powerpoint/2010/main" val="52237668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6C40E6E8-8D47-443F-8472-A7B12900CB48}" type="datetime1">
              <a:rPr lang="fr-FR" smtClean="0">
                <a:solidFill>
                  <a:srgbClr val="04617B">
                    <a:shade val="90000"/>
                  </a:srgbClr>
                </a:solidFill>
              </a:rPr>
              <a:t>02/12/2016</a:t>
            </a:fld>
            <a:endParaRPr lang="fr-FR">
              <a:solidFill>
                <a:srgbClr val="04617B">
                  <a:shade val="90000"/>
                </a:srgbClr>
              </a:solidFill>
            </a:endParaRPr>
          </a:p>
        </p:txBody>
      </p:sp>
      <p:sp>
        <p:nvSpPr>
          <p:cNvPr id="6" name="Footer Placeholder 5"/>
          <p:cNvSpPr>
            <a:spLocks noGrp="1"/>
          </p:cNvSpPr>
          <p:nvPr>
            <p:ph type="ftr" sz="quarter" idx="11"/>
          </p:nvPr>
        </p:nvSpPr>
        <p:spPr/>
        <p:txBody>
          <a:bodyPr/>
          <a:lstStyle/>
          <a:p>
            <a:endParaRPr lang="fr-FR">
              <a:solidFill>
                <a:srgbClr val="04617B">
                  <a:shade val="90000"/>
                </a:srgbClr>
              </a:solidFill>
            </a:endParaRPr>
          </a:p>
        </p:txBody>
      </p:sp>
      <p:sp>
        <p:nvSpPr>
          <p:cNvPr id="7" name="Slide Number Placeholder 6"/>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1956597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9B63866B-E09E-4A28-A0AA-73C96F375238}" type="datetime1">
              <a:rPr lang="fr-FR" smtClean="0">
                <a:solidFill>
                  <a:srgbClr val="04617B">
                    <a:shade val="90000"/>
                  </a:srgbClr>
                </a:solidFill>
              </a:rPr>
              <a:t>02/12/2016</a:t>
            </a:fld>
            <a:endParaRPr lang="fr-FR">
              <a:solidFill>
                <a:srgbClr val="04617B">
                  <a:shade val="90000"/>
                </a:srgbClr>
              </a:solidFill>
            </a:endParaRPr>
          </a:p>
        </p:txBody>
      </p:sp>
      <p:sp>
        <p:nvSpPr>
          <p:cNvPr id="8" name="Footer Placeholder 7"/>
          <p:cNvSpPr>
            <a:spLocks noGrp="1"/>
          </p:cNvSpPr>
          <p:nvPr>
            <p:ph type="ftr" sz="quarter" idx="11"/>
          </p:nvPr>
        </p:nvSpPr>
        <p:spPr/>
        <p:txBody>
          <a:bodyPr/>
          <a:lstStyle/>
          <a:p>
            <a:endParaRPr lang="fr-FR">
              <a:solidFill>
                <a:srgbClr val="04617B">
                  <a:shade val="90000"/>
                </a:srgbClr>
              </a:solidFill>
            </a:endParaRPr>
          </a:p>
        </p:txBody>
      </p:sp>
      <p:sp>
        <p:nvSpPr>
          <p:cNvPr id="9" name="Slide Number Placeholder 8"/>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830546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C3A93133-29DE-480D-A86A-8A698B2F2404}" type="datetime1">
              <a:rPr lang="fr-FR" smtClean="0">
                <a:solidFill>
                  <a:srgbClr val="04617B">
                    <a:shade val="90000"/>
                  </a:srgbClr>
                </a:solidFill>
              </a:rPr>
              <a:t>02/12/2016</a:t>
            </a:fld>
            <a:endParaRPr lang="fr-FR">
              <a:solidFill>
                <a:srgbClr val="04617B">
                  <a:shade val="90000"/>
                </a:srgbClr>
              </a:solidFill>
            </a:endParaRPr>
          </a:p>
        </p:txBody>
      </p:sp>
      <p:sp>
        <p:nvSpPr>
          <p:cNvPr id="4" name="Footer Placeholder 3"/>
          <p:cNvSpPr>
            <a:spLocks noGrp="1"/>
          </p:cNvSpPr>
          <p:nvPr>
            <p:ph type="ftr" sz="quarter" idx="11"/>
          </p:nvPr>
        </p:nvSpPr>
        <p:spPr/>
        <p:txBody>
          <a:bodyPr/>
          <a:lstStyle/>
          <a:p>
            <a:endParaRPr lang="fr-FR">
              <a:solidFill>
                <a:srgbClr val="04617B">
                  <a:shade val="90000"/>
                </a:srgbClr>
              </a:solidFill>
            </a:endParaRPr>
          </a:p>
        </p:txBody>
      </p:sp>
      <p:sp>
        <p:nvSpPr>
          <p:cNvPr id="5" name="Slide Number Placeholder 4"/>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3556661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00B44C-4CD4-418E-B281-8E37A0112B90}" type="datetime1">
              <a:rPr lang="fr-FR" smtClean="0">
                <a:solidFill>
                  <a:srgbClr val="04617B">
                    <a:shade val="90000"/>
                  </a:srgbClr>
                </a:solidFill>
              </a:rPr>
              <a:t>02/12/2016</a:t>
            </a:fld>
            <a:endParaRPr lang="fr-FR">
              <a:solidFill>
                <a:srgbClr val="04617B">
                  <a:shade val="90000"/>
                </a:srgbClr>
              </a:solidFill>
            </a:endParaRPr>
          </a:p>
        </p:txBody>
      </p:sp>
      <p:sp>
        <p:nvSpPr>
          <p:cNvPr id="3" name="Footer Placeholder 2"/>
          <p:cNvSpPr>
            <a:spLocks noGrp="1"/>
          </p:cNvSpPr>
          <p:nvPr>
            <p:ph type="ftr" sz="quarter" idx="11"/>
          </p:nvPr>
        </p:nvSpPr>
        <p:spPr/>
        <p:txBody>
          <a:bodyPr/>
          <a:lstStyle/>
          <a:p>
            <a:endParaRPr lang="fr-FR">
              <a:solidFill>
                <a:srgbClr val="04617B">
                  <a:shade val="90000"/>
                </a:srgbClr>
              </a:solidFill>
            </a:endParaRPr>
          </a:p>
        </p:txBody>
      </p:sp>
      <p:sp>
        <p:nvSpPr>
          <p:cNvPr id="4" name="Slide Number Placeholder 3"/>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30555087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9E9F7F75-D181-4695-96EE-E47D9C2BAA89}" type="datetime1">
              <a:rPr lang="fr-FR" smtClean="0">
                <a:solidFill>
                  <a:srgbClr val="04617B">
                    <a:shade val="90000"/>
                  </a:srgbClr>
                </a:solidFill>
              </a:rPr>
              <a:t>02/12/2016</a:t>
            </a:fld>
            <a:endParaRPr lang="fr-FR">
              <a:solidFill>
                <a:srgbClr val="04617B">
                  <a:shade val="90000"/>
                </a:srgbClr>
              </a:solidFill>
            </a:endParaRPr>
          </a:p>
        </p:txBody>
      </p:sp>
      <p:sp>
        <p:nvSpPr>
          <p:cNvPr id="6" name="Footer Placeholder 5"/>
          <p:cNvSpPr>
            <a:spLocks noGrp="1"/>
          </p:cNvSpPr>
          <p:nvPr>
            <p:ph type="ftr" sz="quarter" idx="11"/>
          </p:nvPr>
        </p:nvSpPr>
        <p:spPr/>
        <p:txBody>
          <a:bodyPr/>
          <a:lstStyle/>
          <a:p>
            <a:endParaRPr lang="fr-FR">
              <a:solidFill>
                <a:srgbClr val="04617B">
                  <a:shade val="90000"/>
                </a:srgbClr>
              </a:solidFill>
            </a:endParaRPr>
          </a:p>
        </p:txBody>
      </p:sp>
      <p:sp>
        <p:nvSpPr>
          <p:cNvPr id="7" name="Slide Number Placeholder 6"/>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397534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7A5F5AE9-3DB5-4A86-8024-6D3414273AE3}" type="datetime1">
              <a:rPr lang="fr-FR" smtClean="0"/>
              <a:t>02/12/2016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CCA26B-85A4-46FC-97B8-519E6ED0F05B}" type="slidenum">
              <a:rPr lang="fr-FR" smtClean="0"/>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6D72FF0E-8B03-4A07-9D13-9AF2D4FCED0E}" type="datetime1">
              <a:rPr lang="fr-FR" smtClean="0">
                <a:solidFill>
                  <a:srgbClr val="04617B">
                    <a:shade val="90000"/>
                  </a:srgbClr>
                </a:solidFill>
              </a:rPr>
              <a:t>02/12/2016</a:t>
            </a:fld>
            <a:endParaRPr lang="fr-FR">
              <a:solidFill>
                <a:srgbClr val="04617B">
                  <a:shade val="90000"/>
                </a:srgbClr>
              </a:solidFill>
            </a:endParaRPr>
          </a:p>
        </p:txBody>
      </p:sp>
      <p:sp>
        <p:nvSpPr>
          <p:cNvPr id="6" name="Footer Placeholder 5"/>
          <p:cNvSpPr>
            <a:spLocks noGrp="1"/>
          </p:cNvSpPr>
          <p:nvPr>
            <p:ph type="ftr" sz="quarter" idx="11"/>
          </p:nvPr>
        </p:nvSpPr>
        <p:spPr/>
        <p:txBody>
          <a:bodyPr/>
          <a:lstStyle/>
          <a:p>
            <a:endParaRPr lang="fr-F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414154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32B0C05B-F59B-4DB6-8A38-2C4ECBFC26C0}" type="datetime1">
              <a:rPr lang="fr-FR" smtClean="0">
                <a:solidFill>
                  <a:srgbClr val="04617B">
                    <a:shade val="90000"/>
                  </a:srgbClr>
                </a:solidFill>
              </a:rPr>
              <a:t>02/12/2016</a:t>
            </a:fld>
            <a:endParaRPr lang="fr-FR">
              <a:solidFill>
                <a:srgbClr val="04617B">
                  <a:shade val="90000"/>
                </a:srgbClr>
              </a:solidFill>
            </a:endParaRPr>
          </a:p>
        </p:txBody>
      </p:sp>
      <p:sp>
        <p:nvSpPr>
          <p:cNvPr id="5" name="Footer Placeholder 4"/>
          <p:cNvSpPr>
            <a:spLocks noGrp="1"/>
          </p:cNvSpPr>
          <p:nvPr>
            <p:ph type="ftr" sz="quarter" idx="11"/>
          </p:nvPr>
        </p:nvSpPr>
        <p:spPr/>
        <p:txBody>
          <a:bodyPr/>
          <a:lstStyle/>
          <a:p>
            <a:endParaRPr lang="fr-FR">
              <a:solidFill>
                <a:srgbClr val="04617B">
                  <a:shade val="90000"/>
                </a:srgbClr>
              </a:solidFill>
            </a:endParaRPr>
          </a:p>
        </p:txBody>
      </p:sp>
      <p:sp>
        <p:nvSpPr>
          <p:cNvPr id="6" name="Slide Number Placeholder 5"/>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2057333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51149EC7-8C15-4BE5-B454-9D0D481674E6}" type="datetime1">
              <a:rPr lang="fr-FR" smtClean="0">
                <a:solidFill>
                  <a:srgbClr val="04617B">
                    <a:shade val="90000"/>
                  </a:srgbClr>
                </a:solidFill>
              </a:rPr>
              <a:t>02/12/2016</a:t>
            </a:fld>
            <a:endParaRPr lang="fr-FR">
              <a:solidFill>
                <a:srgbClr val="04617B">
                  <a:shade val="90000"/>
                </a:srgbClr>
              </a:solidFill>
            </a:endParaRPr>
          </a:p>
        </p:txBody>
      </p:sp>
      <p:sp>
        <p:nvSpPr>
          <p:cNvPr id="5" name="Footer Placeholder 4"/>
          <p:cNvSpPr>
            <a:spLocks noGrp="1"/>
          </p:cNvSpPr>
          <p:nvPr>
            <p:ph type="ftr" sz="quarter" idx="11"/>
          </p:nvPr>
        </p:nvSpPr>
        <p:spPr/>
        <p:txBody>
          <a:bodyPr/>
          <a:lstStyle/>
          <a:p>
            <a:endParaRPr lang="fr-FR">
              <a:solidFill>
                <a:srgbClr val="04617B">
                  <a:shade val="90000"/>
                </a:srgbClr>
              </a:solidFill>
            </a:endParaRPr>
          </a:p>
        </p:txBody>
      </p:sp>
      <p:sp>
        <p:nvSpPr>
          <p:cNvPr id="6" name="Slide Number Placeholder 5"/>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2752815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45CBB060-7F24-4138-A789-9EABD9F2A900}" type="datetime1">
              <a:rPr lang="fr-FR" smtClean="0">
                <a:solidFill>
                  <a:srgbClr val="DBF5F9">
                    <a:shade val="90000"/>
                  </a:srgbClr>
                </a:solidFill>
              </a:rPr>
              <a:t>02/12/2016</a:t>
            </a:fld>
            <a:endParaRPr lang="fr-FR">
              <a:solidFill>
                <a:srgbClr val="DBF5F9">
                  <a:shade val="90000"/>
                </a:srgbClr>
              </a:solidFill>
            </a:endParaRPr>
          </a:p>
        </p:txBody>
      </p:sp>
      <p:sp>
        <p:nvSpPr>
          <p:cNvPr id="19" name="Footer Placeholder 18"/>
          <p:cNvSpPr>
            <a:spLocks noGrp="1"/>
          </p:cNvSpPr>
          <p:nvPr>
            <p:ph type="ftr" sz="quarter" idx="11"/>
          </p:nvPr>
        </p:nvSpPr>
        <p:spPr/>
        <p:txBody>
          <a:bodyPr/>
          <a:lstStyle/>
          <a:p>
            <a:endParaRPr lang="fr-FR">
              <a:solidFill>
                <a:srgbClr val="DBF5F9">
                  <a:shade val="90000"/>
                </a:srgbClr>
              </a:solidFill>
            </a:endParaRPr>
          </a:p>
        </p:txBody>
      </p:sp>
      <p:sp>
        <p:nvSpPr>
          <p:cNvPr id="27" name="Slide Number Placeholder 26"/>
          <p:cNvSpPr>
            <a:spLocks noGrp="1"/>
          </p:cNvSpPr>
          <p:nvPr>
            <p:ph type="sldNum" sz="quarter" idx="12"/>
          </p:nvPr>
        </p:nvSpPr>
        <p:spPr/>
        <p:txBody>
          <a:bodyPr/>
          <a:lstStyle/>
          <a:p>
            <a:fld id="{6BCCA26B-85A4-46FC-97B8-519E6ED0F05B}" type="slidenum">
              <a:rPr lang="fr-FR" smtClean="0">
                <a:solidFill>
                  <a:srgbClr val="DBF5F9">
                    <a:shade val="90000"/>
                  </a:srgbClr>
                </a:solidFill>
              </a:rPr>
              <a:pPr/>
              <a:t>‹N°›</a:t>
            </a:fld>
            <a:endParaRPr lang="fr-FR">
              <a:solidFill>
                <a:srgbClr val="DBF5F9">
                  <a:shade val="90000"/>
                </a:srgbClr>
              </a:solidFill>
            </a:endParaRPr>
          </a:p>
        </p:txBody>
      </p:sp>
    </p:spTree>
    <p:extLst>
      <p:ext uri="{BB962C8B-B14F-4D97-AF65-F5344CB8AC3E}">
        <p14:creationId xmlns:p14="http://schemas.microsoft.com/office/powerpoint/2010/main" val="418549668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D9BFDB23-31C4-45C4-A51D-054EAF19E8D2}" type="datetime1">
              <a:rPr lang="fr-FR" smtClean="0">
                <a:solidFill>
                  <a:srgbClr val="04617B">
                    <a:shade val="90000"/>
                  </a:srgbClr>
                </a:solidFill>
              </a:rPr>
              <a:t>02/12/2016</a:t>
            </a:fld>
            <a:endParaRPr lang="fr-FR">
              <a:solidFill>
                <a:srgbClr val="04617B">
                  <a:shade val="90000"/>
                </a:srgbClr>
              </a:solidFill>
            </a:endParaRPr>
          </a:p>
        </p:txBody>
      </p:sp>
      <p:sp>
        <p:nvSpPr>
          <p:cNvPr id="5" name="Footer Placeholder 4"/>
          <p:cNvSpPr>
            <a:spLocks noGrp="1"/>
          </p:cNvSpPr>
          <p:nvPr>
            <p:ph type="ftr" sz="quarter" idx="11"/>
          </p:nvPr>
        </p:nvSpPr>
        <p:spPr/>
        <p:txBody>
          <a:bodyPr/>
          <a:lstStyle/>
          <a:p>
            <a:endParaRPr lang="fr-FR">
              <a:solidFill>
                <a:srgbClr val="04617B">
                  <a:shade val="90000"/>
                </a:srgbClr>
              </a:solidFill>
            </a:endParaRPr>
          </a:p>
        </p:txBody>
      </p:sp>
      <p:sp>
        <p:nvSpPr>
          <p:cNvPr id="6" name="Slide Number Placeholder 5"/>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1191484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89016863-4077-4A79-8748-1E70BF1EFE7F}" type="datetime1">
              <a:rPr lang="fr-FR" smtClean="0">
                <a:solidFill>
                  <a:srgbClr val="DBF5F9">
                    <a:shade val="90000"/>
                  </a:srgbClr>
                </a:solidFill>
              </a:rPr>
              <a:t>02/12/2016</a:t>
            </a:fld>
            <a:endParaRPr lang="fr-FR">
              <a:solidFill>
                <a:srgbClr val="DBF5F9">
                  <a:shade val="90000"/>
                </a:srgbClr>
              </a:solidFill>
            </a:endParaRPr>
          </a:p>
        </p:txBody>
      </p:sp>
      <p:sp>
        <p:nvSpPr>
          <p:cNvPr id="5" name="Footer Placeholder 4"/>
          <p:cNvSpPr>
            <a:spLocks noGrp="1"/>
          </p:cNvSpPr>
          <p:nvPr>
            <p:ph type="ftr" sz="quarter" idx="11"/>
          </p:nvPr>
        </p:nvSpPr>
        <p:spPr/>
        <p:txBody>
          <a:bodyPr/>
          <a:lstStyle/>
          <a:p>
            <a:endParaRPr lang="fr-FR">
              <a:solidFill>
                <a:srgbClr val="DBF5F9">
                  <a:shade val="90000"/>
                </a:srgbClr>
              </a:solidFill>
            </a:endParaRPr>
          </a:p>
        </p:txBody>
      </p:sp>
      <p:sp>
        <p:nvSpPr>
          <p:cNvPr id="6" name="Slide Number Placeholder 5"/>
          <p:cNvSpPr>
            <a:spLocks noGrp="1"/>
          </p:cNvSpPr>
          <p:nvPr>
            <p:ph type="sldNum" sz="quarter" idx="12"/>
          </p:nvPr>
        </p:nvSpPr>
        <p:spPr/>
        <p:txBody>
          <a:bodyPr/>
          <a:lstStyle/>
          <a:p>
            <a:fld id="{6BCCA26B-85A4-46FC-97B8-519E6ED0F05B}" type="slidenum">
              <a:rPr lang="fr-FR" smtClean="0">
                <a:solidFill>
                  <a:srgbClr val="DBF5F9">
                    <a:shade val="90000"/>
                  </a:srgbClr>
                </a:solidFill>
              </a:rPr>
              <a:pPr/>
              <a:t>‹N°›</a:t>
            </a:fld>
            <a:endParaRPr lang="fr-FR">
              <a:solidFill>
                <a:srgbClr val="DBF5F9">
                  <a:shade val="90000"/>
                </a:srgbClr>
              </a:solidFill>
            </a:endParaRPr>
          </a:p>
        </p:txBody>
      </p:sp>
    </p:spTree>
    <p:extLst>
      <p:ext uri="{BB962C8B-B14F-4D97-AF65-F5344CB8AC3E}">
        <p14:creationId xmlns:p14="http://schemas.microsoft.com/office/powerpoint/2010/main" val="270580448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8190BBD2-0994-4200-A4DB-87F538AF6E18}" type="datetime1">
              <a:rPr lang="fr-FR" smtClean="0">
                <a:solidFill>
                  <a:srgbClr val="04617B">
                    <a:shade val="90000"/>
                  </a:srgbClr>
                </a:solidFill>
              </a:rPr>
              <a:t>02/12/2016</a:t>
            </a:fld>
            <a:endParaRPr lang="fr-FR">
              <a:solidFill>
                <a:srgbClr val="04617B">
                  <a:shade val="90000"/>
                </a:srgbClr>
              </a:solidFill>
            </a:endParaRPr>
          </a:p>
        </p:txBody>
      </p:sp>
      <p:sp>
        <p:nvSpPr>
          <p:cNvPr id="6" name="Footer Placeholder 5"/>
          <p:cNvSpPr>
            <a:spLocks noGrp="1"/>
          </p:cNvSpPr>
          <p:nvPr>
            <p:ph type="ftr" sz="quarter" idx="11"/>
          </p:nvPr>
        </p:nvSpPr>
        <p:spPr/>
        <p:txBody>
          <a:bodyPr/>
          <a:lstStyle/>
          <a:p>
            <a:endParaRPr lang="fr-FR">
              <a:solidFill>
                <a:srgbClr val="04617B">
                  <a:shade val="90000"/>
                </a:srgbClr>
              </a:solidFill>
            </a:endParaRPr>
          </a:p>
        </p:txBody>
      </p:sp>
      <p:sp>
        <p:nvSpPr>
          <p:cNvPr id="7" name="Slide Number Placeholder 6"/>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3735216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D74D6B65-3D5E-484D-9761-13DAA796C9BC}" type="datetime1">
              <a:rPr lang="fr-FR" smtClean="0">
                <a:solidFill>
                  <a:srgbClr val="04617B">
                    <a:shade val="90000"/>
                  </a:srgbClr>
                </a:solidFill>
              </a:rPr>
              <a:t>02/12/2016</a:t>
            </a:fld>
            <a:endParaRPr lang="fr-FR">
              <a:solidFill>
                <a:srgbClr val="04617B">
                  <a:shade val="90000"/>
                </a:srgbClr>
              </a:solidFill>
            </a:endParaRPr>
          </a:p>
        </p:txBody>
      </p:sp>
      <p:sp>
        <p:nvSpPr>
          <p:cNvPr id="8" name="Footer Placeholder 7"/>
          <p:cNvSpPr>
            <a:spLocks noGrp="1"/>
          </p:cNvSpPr>
          <p:nvPr>
            <p:ph type="ftr" sz="quarter" idx="11"/>
          </p:nvPr>
        </p:nvSpPr>
        <p:spPr/>
        <p:txBody>
          <a:bodyPr/>
          <a:lstStyle/>
          <a:p>
            <a:endParaRPr lang="fr-FR">
              <a:solidFill>
                <a:srgbClr val="04617B">
                  <a:shade val="90000"/>
                </a:srgbClr>
              </a:solidFill>
            </a:endParaRPr>
          </a:p>
        </p:txBody>
      </p:sp>
      <p:sp>
        <p:nvSpPr>
          <p:cNvPr id="9" name="Slide Number Placeholder 8"/>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17643555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BD980C55-70D0-4EE8-8FDD-FC22A7D13C52}" type="datetime1">
              <a:rPr lang="fr-FR" smtClean="0">
                <a:solidFill>
                  <a:srgbClr val="04617B">
                    <a:shade val="90000"/>
                  </a:srgbClr>
                </a:solidFill>
              </a:rPr>
              <a:t>02/12/2016</a:t>
            </a:fld>
            <a:endParaRPr lang="fr-FR">
              <a:solidFill>
                <a:srgbClr val="04617B">
                  <a:shade val="90000"/>
                </a:srgbClr>
              </a:solidFill>
            </a:endParaRPr>
          </a:p>
        </p:txBody>
      </p:sp>
      <p:sp>
        <p:nvSpPr>
          <p:cNvPr id="4" name="Footer Placeholder 3"/>
          <p:cNvSpPr>
            <a:spLocks noGrp="1"/>
          </p:cNvSpPr>
          <p:nvPr>
            <p:ph type="ftr" sz="quarter" idx="11"/>
          </p:nvPr>
        </p:nvSpPr>
        <p:spPr/>
        <p:txBody>
          <a:bodyPr/>
          <a:lstStyle/>
          <a:p>
            <a:endParaRPr lang="fr-FR">
              <a:solidFill>
                <a:srgbClr val="04617B">
                  <a:shade val="90000"/>
                </a:srgbClr>
              </a:solidFill>
            </a:endParaRPr>
          </a:p>
        </p:txBody>
      </p:sp>
      <p:sp>
        <p:nvSpPr>
          <p:cNvPr id="5" name="Slide Number Placeholder 4"/>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30189105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AD2D3-C26A-45AB-9B3E-D1EDF8F7D80F}" type="datetime1">
              <a:rPr lang="fr-FR" smtClean="0">
                <a:solidFill>
                  <a:srgbClr val="04617B">
                    <a:shade val="90000"/>
                  </a:srgbClr>
                </a:solidFill>
              </a:rPr>
              <a:t>02/12/2016</a:t>
            </a:fld>
            <a:endParaRPr lang="fr-FR">
              <a:solidFill>
                <a:srgbClr val="04617B">
                  <a:shade val="90000"/>
                </a:srgbClr>
              </a:solidFill>
            </a:endParaRPr>
          </a:p>
        </p:txBody>
      </p:sp>
      <p:sp>
        <p:nvSpPr>
          <p:cNvPr id="3" name="Footer Placeholder 2"/>
          <p:cNvSpPr>
            <a:spLocks noGrp="1"/>
          </p:cNvSpPr>
          <p:nvPr>
            <p:ph type="ftr" sz="quarter" idx="11"/>
          </p:nvPr>
        </p:nvSpPr>
        <p:spPr/>
        <p:txBody>
          <a:bodyPr/>
          <a:lstStyle/>
          <a:p>
            <a:endParaRPr lang="fr-FR">
              <a:solidFill>
                <a:srgbClr val="04617B">
                  <a:shade val="90000"/>
                </a:srgbClr>
              </a:solidFill>
            </a:endParaRPr>
          </a:p>
        </p:txBody>
      </p:sp>
      <p:sp>
        <p:nvSpPr>
          <p:cNvPr id="4" name="Slide Number Placeholder 3"/>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651446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725FFA22-EC11-4231-8EA1-4CE4E3D372A7}" type="datetime1">
              <a:rPr lang="fr-FR" smtClean="0"/>
              <a:t>02/12/2016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BCCA26B-85A4-46FC-97B8-519E6ED0F05B}"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AD440C2A-456D-4E2D-A336-3B139E4539C4}" type="datetime1">
              <a:rPr lang="fr-FR" smtClean="0">
                <a:solidFill>
                  <a:srgbClr val="04617B">
                    <a:shade val="90000"/>
                  </a:srgbClr>
                </a:solidFill>
              </a:rPr>
              <a:t>02/12/2016</a:t>
            </a:fld>
            <a:endParaRPr lang="fr-FR">
              <a:solidFill>
                <a:srgbClr val="04617B">
                  <a:shade val="90000"/>
                </a:srgbClr>
              </a:solidFill>
            </a:endParaRPr>
          </a:p>
        </p:txBody>
      </p:sp>
      <p:sp>
        <p:nvSpPr>
          <p:cNvPr id="6" name="Footer Placeholder 5"/>
          <p:cNvSpPr>
            <a:spLocks noGrp="1"/>
          </p:cNvSpPr>
          <p:nvPr>
            <p:ph type="ftr" sz="quarter" idx="11"/>
          </p:nvPr>
        </p:nvSpPr>
        <p:spPr/>
        <p:txBody>
          <a:bodyPr/>
          <a:lstStyle/>
          <a:p>
            <a:endParaRPr lang="fr-FR">
              <a:solidFill>
                <a:srgbClr val="04617B">
                  <a:shade val="90000"/>
                </a:srgbClr>
              </a:solidFill>
            </a:endParaRPr>
          </a:p>
        </p:txBody>
      </p:sp>
      <p:sp>
        <p:nvSpPr>
          <p:cNvPr id="7" name="Slide Number Placeholder 6"/>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1327109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CF174DB0-9B19-4653-9401-143B44B9AD62}" type="datetime1">
              <a:rPr lang="fr-FR" smtClean="0">
                <a:solidFill>
                  <a:srgbClr val="04617B">
                    <a:shade val="90000"/>
                  </a:srgbClr>
                </a:solidFill>
              </a:rPr>
              <a:t>02/12/2016</a:t>
            </a:fld>
            <a:endParaRPr lang="fr-FR">
              <a:solidFill>
                <a:srgbClr val="04617B">
                  <a:shade val="90000"/>
                </a:srgbClr>
              </a:solidFill>
            </a:endParaRPr>
          </a:p>
        </p:txBody>
      </p:sp>
      <p:sp>
        <p:nvSpPr>
          <p:cNvPr id="6" name="Footer Placeholder 5"/>
          <p:cNvSpPr>
            <a:spLocks noGrp="1"/>
          </p:cNvSpPr>
          <p:nvPr>
            <p:ph type="ftr" sz="quarter" idx="11"/>
          </p:nvPr>
        </p:nvSpPr>
        <p:spPr/>
        <p:txBody>
          <a:bodyPr/>
          <a:lstStyle/>
          <a:p>
            <a:endParaRPr lang="fr-F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5385567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42E2EEFA-94F9-4088-A641-BA448F7D90AD}" type="datetime1">
              <a:rPr lang="fr-FR" smtClean="0">
                <a:solidFill>
                  <a:srgbClr val="04617B">
                    <a:shade val="90000"/>
                  </a:srgbClr>
                </a:solidFill>
              </a:rPr>
              <a:t>02/12/2016</a:t>
            </a:fld>
            <a:endParaRPr lang="fr-FR">
              <a:solidFill>
                <a:srgbClr val="04617B">
                  <a:shade val="90000"/>
                </a:srgbClr>
              </a:solidFill>
            </a:endParaRPr>
          </a:p>
        </p:txBody>
      </p:sp>
      <p:sp>
        <p:nvSpPr>
          <p:cNvPr id="5" name="Footer Placeholder 4"/>
          <p:cNvSpPr>
            <a:spLocks noGrp="1"/>
          </p:cNvSpPr>
          <p:nvPr>
            <p:ph type="ftr" sz="quarter" idx="11"/>
          </p:nvPr>
        </p:nvSpPr>
        <p:spPr/>
        <p:txBody>
          <a:bodyPr/>
          <a:lstStyle/>
          <a:p>
            <a:endParaRPr lang="fr-FR">
              <a:solidFill>
                <a:srgbClr val="04617B">
                  <a:shade val="90000"/>
                </a:srgbClr>
              </a:solidFill>
            </a:endParaRPr>
          </a:p>
        </p:txBody>
      </p:sp>
      <p:sp>
        <p:nvSpPr>
          <p:cNvPr id="6" name="Slide Number Placeholder 5"/>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35152125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954F431B-17A0-44AD-A34E-23133911F049}" type="datetime1">
              <a:rPr lang="fr-FR" smtClean="0">
                <a:solidFill>
                  <a:srgbClr val="04617B">
                    <a:shade val="90000"/>
                  </a:srgbClr>
                </a:solidFill>
              </a:rPr>
              <a:t>02/12/2016</a:t>
            </a:fld>
            <a:endParaRPr lang="fr-FR">
              <a:solidFill>
                <a:srgbClr val="04617B">
                  <a:shade val="90000"/>
                </a:srgbClr>
              </a:solidFill>
            </a:endParaRPr>
          </a:p>
        </p:txBody>
      </p:sp>
      <p:sp>
        <p:nvSpPr>
          <p:cNvPr id="5" name="Footer Placeholder 4"/>
          <p:cNvSpPr>
            <a:spLocks noGrp="1"/>
          </p:cNvSpPr>
          <p:nvPr>
            <p:ph type="ftr" sz="quarter" idx="11"/>
          </p:nvPr>
        </p:nvSpPr>
        <p:spPr/>
        <p:txBody>
          <a:bodyPr/>
          <a:lstStyle/>
          <a:p>
            <a:endParaRPr lang="fr-FR">
              <a:solidFill>
                <a:srgbClr val="04617B">
                  <a:shade val="90000"/>
                </a:srgbClr>
              </a:solidFill>
            </a:endParaRPr>
          </a:p>
        </p:txBody>
      </p:sp>
      <p:sp>
        <p:nvSpPr>
          <p:cNvPr id="6" name="Slide Number Placeholder 5"/>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26061605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EDE772C1-341A-4C93-B0BD-74CC02B9FBFC}" type="datetime1">
              <a:rPr lang="fr-FR" smtClean="0">
                <a:solidFill>
                  <a:srgbClr val="DBF5F9">
                    <a:shade val="90000"/>
                  </a:srgbClr>
                </a:solidFill>
              </a:rPr>
              <a:t>02/12/2016</a:t>
            </a:fld>
            <a:endParaRPr lang="fr-FR">
              <a:solidFill>
                <a:srgbClr val="DBF5F9">
                  <a:shade val="90000"/>
                </a:srgbClr>
              </a:solidFill>
            </a:endParaRPr>
          </a:p>
        </p:txBody>
      </p:sp>
      <p:sp>
        <p:nvSpPr>
          <p:cNvPr id="19" name="Footer Placeholder 18"/>
          <p:cNvSpPr>
            <a:spLocks noGrp="1"/>
          </p:cNvSpPr>
          <p:nvPr>
            <p:ph type="ftr" sz="quarter" idx="11"/>
          </p:nvPr>
        </p:nvSpPr>
        <p:spPr/>
        <p:txBody>
          <a:bodyPr/>
          <a:lstStyle/>
          <a:p>
            <a:endParaRPr lang="fr-FR">
              <a:solidFill>
                <a:srgbClr val="DBF5F9">
                  <a:shade val="90000"/>
                </a:srgbClr>
              </a:solidFill>
            </a:endParaRPr>
          </a:p>
        </p:txBody>
      </p:sp>
      <p:sp>
        <p:nvSpPr>
          <p:cNvPr id="27" name="Slide Number Placeholder 26"/>
          <p:cNvSpPr>
            <a:spLocks noGrp="1"/>
          </p:cNvSpPr>
          <p:nvPr>
            <p:ph type="sldNum" sz="quarter" idx="12"/>
          </p:nvPr>
        </p:nvSpPr>
        <p:spPr/>
        <p:txBody>
          <a:bodyPr/>
          <a:lstStyle/>
          <a:p>
            <a:fld id="{6BCCA26B-85A4-46FC-97B8-519E6ED0F05B}" type="slidenum">
              <a:rPr lang="fr-FR" smtClean="0">
                <a:solidFill>
                  <a:srgbClr val="DBF5F9">
                    <a:shade val="90000"/>
                  </a:srgbClr>
                </a:solidFill>
              </a:rPr>
              <a:pPr/>
              <a:t>‹N°›</a:t>
            </a:fld>
            <a:endParaRPr lang="fr-FR">
              <a:solidFill>
                <a:srgbClr val="DBF5F9">
                  <a:shade val="90000"/>
                </a:srgbClr>
              </a:solidFill>
            </a:endParaRPr>
          </a:p>
        </p:txBody>
      </p:sp>
    </p:spTree>
    <p:extLst>
      <p:ext uri="{BB962C8B-B14F-4D97-AF65-F5344CB8AC3E}">
        <p14:creationId xmlns:p14="http://schemas.microsoft.com/office/powerpoint/2010/main" val="1036291266"/>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72854497-AC9A-472A-9FBB-1E1716CE6DEB}" type="datetime1">
              <a:rPr lang="fr-FR" smtClean="0">
                <a:solidFill>
                  <a:srgbClr val="04617B">
                    <a:shade val="90000"/>
                  </a:srgbClr>
                </a:solidFill>
              </a:rPr>
              <a:t>02/12/2016</a:t>
            </a:fld>
            <a:endParaRPr lang="fr-FR">
              <a:solidFill>
                <a:srgbClr val="04617B">
                  <a:shade val="90000"/>
                </a:srgbClr>
              </a:solidFill>
            </a:endParaRPr>
          </a:p>
        </p:txBody>
      </p:sp>
      <p:sp>
        <p:nvSpPr>
          <p:cNvPr id="5" name="Footer Placeholder 4"/>
          <p:cNvSpPr>
            <a:spLocks noGrp="1"/>
          </p:cNvSpPr>
          <p:nvPr>
            <p:ph type="ftr" sz="quarter" idx="11"/>
          </p:nvPr>
        </p:nvSpPr>
        <p:spPr/>
        <p:txBody>
          <a:bodyPr/>
          <a:lstStyle/>
          <a:p>
            <a:endParaRPr lang="fr-FR">
              <a:solidFill>
                <a:srgbClr val="04617B">
                  <a:shade val="90000"/>
                </a:srgbClr>
              </a:solidFill>
            </a:endParaRPr>
          </a:p>
        </p:txBody>
      </p:sp>
      <p:sp>
        <p:nvSpPr>
          <p:cNvPr id="6" name="Slide Number Placeholder 5"/>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1867587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7A2C9262-3AEF-4809-8BA4-E0C55BA7A36F}" type="datetime1">
              <a:rPr lang="fr-FR" smtClean="0">
                <a:solidFill>
                  <a:srgbClr val="DBF5F9">
                    <a:shade val="90000"/>
                  </a:srgbClr>
                </a:solidFill>
              </a:rPr>
              <a:t>02/12/2016</a:t>
            </a:fld>
            <a:endParaRPr lang="fr-FR">
              <a:solidFill>
                <a:srgbClr val="DBF5F9">
                  <a:shade val="90000"/>
                </a:srgbClr>
              </a:solidFill>
            </a:endParaRPr>
          </a:p>
        </p:txBody>
      </p:sp>
      <p:sp>
        <p:nvSpPr>
          <p:cNvPr id="5" name="Footer Placeholder 4"/>
          <p:cNvSpPr>
            <a:spLocks noGrp="1"/>
          </p:cNvSpPr>
          <p:nvPr>
            <p:ph type="ftr" sz="quarter" idx="11"/>
          </p:nvPr>
        </p:nvSpPr>
        <p:spPr/>
        <p:txBody>
          <a:bodyPr/>
          <a:lstStyle/>
          <a:p>
            <a:endParaRPr lang="fr-FR">
              <a:solidFill>
                <a:srgbClr val="DBF5F9">
                  <a:shade val="90000"/>
                </a:srgbClr>
              </a:solidFill>
            </a:endParaRPr>
          </a:p>
        </p:txBody>
      </p:sp>
      <p:sp>
        <p:nvSpPr>
          <p:cNvPr id="6" name="Slide Number Placeholder 5"/>
          <p:cNvSpPr>
            <a:spLocks noGrp="1"/>
          </p:cNvSpPr>
          <p:nvPr>
            <p:ph type="sldNum" sz="quarter" idx="12"/>
          </p:nvPr>
        </p:nvSpPr>
        <p:spPr/>
        <p:txBody>
          <a:bodyPr/>
          <a:lstStyle/>
          <a:p>
            <a:fld id="{6BCCA26B-85A4-46FC-97B8-519E6ED0F05B}" type="slidenum">
              <a:rPr lang="fr-FR" smtClean="0">
                <a:solidFill>
                  <a:srgbClr val="DBF5F9">
                    <a:shade val="90000"/>
                  </a:srgbClr>
                </a:solidFill>
              </a:rPr>
              <a:pPr/>
              <a:t>‹N°›</a:t>
            </a:fld>
            <a:endParaRPr lang="fr-FR">
              <a:solidFill>
                <a:srgbClr val="DBF5F9">
                  <a:shade val="90000"/>
                </a:srgbClr>
              </a:solidFill>
            </a:endParaRPr>
          </a:p>
        </p:txBody>
      </p:sp>
    </p:spTree>
    <p:extLst>
      <p:ext uri="{BB962C8B-B14F-4D97-AF65-F5344CB8AC3E}">
        <p14:creationId xmlns:p14="http://schemas.microsoft.com/office/powerpoint/2010/main" val="1351405962"/>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1A0D6E21-6499-4590-BAF1-3A5F1C987AF4}" type="datetime1">
              <a:rPr lang="fr-FR" smtClean="0">
                <a:solidFill>
                  <a:srgbClr val="04617B">
                    <a:shade val="90000"/>
                  </a:srgbClr>
                </a:solidFill>
              </a:rPr>
              <a:t>02/12/2016</a:t>
            </a:fld>
            <a:endParaRPr lang="fr-FR">
              <a:solidFill>
                <a:srgbClr val="04617B">
                  <a:shade val="90000"/>
                </a:srgbClr>
              </a:solidFill>
            </a:endParaRPr>
          </a:p>
        </p:txBody>
      </p:sp>
      <p:sp>
        <p:nvSpPr>
          <p:cNvPr id="6" name="Footer Placeholder 5"/>
          <p:cNvSpPr>
            <a:spLocks noGrp="1"/>
          </p:cNvSpPr>
          <p:nvPr>
            <p:ph type="ftr" sz="quarter" idx="11"/>
          </p:nvPr>
        </p:nvSpPr>
        <p:spPr/>
        <p:txBody>
          <a:bodyPr/>
          <a:lstStyle/>
          <a:p>
            <a:endParaRPr lang="fr-FR">
              <a:solidFill>
                <a:srgbClr val="04617B">
                  <a:shade val="90000"/>
                </a:srgbClr>
              </a:solidFill>
            </a:endParaRPr>
          </a:p>
        </p:txBody>
      </p:sp>
      <p:sp>
        <p:nvSpPr>
          <p:cNvPr id="7" name="Slide Number Placeholder 6"/>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37144615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48EE9552-A6AA-435D-82D5-97C8BBBEDE99}" type="datetime1">
              <a:rPr lang="fr-FR" smtClean="0">
                <a:solidFill>
                  <a:srgbClr val="04617B">
                    <a:shade val="90000"/>
                  </a:srgbClr>
                </a:solidFill>
              </a:rPr>
              <a:t>02/12/2016</a:t>
            </a:fld>
            <a:endParaRPr lang="fr-FR">
              <a:solidFill>
                <a:srgbClr val="04617B">
                  <a:shade val="90000"/>
                </a:srgbClr>
              </a:solidFill>
            </a:endParaRPr>
          </a:p>
        </p:txBody>
      </p:sp>
      <p:sp>
        <p:nvSpPr>
          <p:cNvPr id="8" name="Footer Placeholder 7"/>
          <p:cNvSpPr>
            <a:spLocks noGrp="1"/>
          </p:cNvSpPr>
          <p:nvPr>
            <p:ph type="ftr" sz="quarter" idx="11"/>
          </p:nvPr>
        </p:nvSpPr>
        <p:spPr/>
        <p:txBody>
          <a:bodyPr/>
          <a:lstStyle/>
          <a:p>
            <a:endParaRPr lang="fr-FR">
              <a:solidFill>
                <a:srgbClr val="04617B">
                  <a:shade val="90000"/>
                </a:srgbClr>
              </a:solidFill>
            </a:endParaRPr>
          </a:p>
        </p:txBody>
      </p:sp>
      <p:sp>
        <p:nvSpPr>
          <p:cNvPr id="9" name="Slide Number Placeholder 8"/>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27769902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65EADE7C-AF02-486B-B998-36BD78B36386}" type="datetime1">
              <a:rPr lang="fr-FR" smtClean="0">
                <a:solidFill>
                  <a:srgbClr val="04617B">
                    <a:shade val="90000"/>
                  </a:srgbClr>
                </a:solidFill>
              </a:rPr>
              <a:t>02/12/2016</a:t>
            </a:fld>
            <a:endParaRPr lang="fr-FR">
              <a:solidFill>
                <a:srgbClr val="04617B">
                  <a:shade val="90000"/>
                </a:srgbClr>
              </a:solidFill>
            </a:endParaRPr>
          </a:p>
        </p:txBody>
      </p:sp>
      <p:sp>
        <p:nvSpPr>
          <p:cNvPr id="4" name="Footer Placeholder 3"/>
          <p:cNvSpPr>
            <a:spLocks noGrp="1"/>
          </p:cNvSpPr>
          <p:nvPr>
            <p:ph type="ftr" sz="quarter" idx="11"/>
          </p:nvPr>
        </p:nvSpPr>
        <p:spPr/>
        <p:txBody>
          <a:bodyPr/>
          <a:lstStyle/>
          <a:p>
            <a:endParaRPr lang="fr-FR">
              <a:solidFill>
                <a:srgbClr val="04617B">
                  <a:shade val="90000"/>
                </a:srgbClr>
              </a:solidFill>
            </a:endParaRPr>
          </a:p>
        </p:txBody>
      </p:sp>
      <p:sp>
        <p:nvSpPr>
          <p:cNvPr id="5" name="Slide Number Placeholder 4"/>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424479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88D963FB-7D5C-4BFD-B4C0-54C89F0E1425}" type="datetime1">
              <a:rPr lang="fr-FR" smtClean="0"/>
              <a:t>02/12/2016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CCA26B-85A4-46FC-97B8-519E6ED0F05B}" type="slidenum">
              <a:rPr lang="fr-FR" smtClean="0"/>
              <a:t>‹N°›</a:t>
            </a:fld>
            <a:endParaRPr lang="fr-F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DA74BD-E23F-43FF-B0FE-A0BDE611DB32}" type="datetime1">
              <a:rPr lang="fr-FR" smtClean="0">
                <a:solidFill>
                  <a:srgbClr val="04617B">
                    <a:shade val="90000"/>
                  </a:srgbClr>
                </a:solidFill>
              </a:rPr>
              <a:t>02/12/2016</a:t>
            </a:fld>
            <a:endParaRPr lang="fr-FR">
              <a:solidFill>
                <a:srgbClr val="04617B">
                  <a:shade val="90000"/>
                </a:srgbClr>
              </a:solidFill>
            </a:endParaRPr>
          </a:p>
        </p:txBody>
      </p:sp>
      <p:sp>
        <p:nvSpPr>
          <p:cNvPr id="3" name="Footer Placeholder 2"/>
          <p:cNvSpPr>
            <a:spLocks noGrp="1"/>
          </p:cNvSpPr>
          <p:nvPr>
            <p:ph type="ftr" sz="quarter" idx="11"/>
          </p:nvPr>
        </p:nvSpPr>
        <p:spPr/>
        <p:txBody>
          <a:bodyPr/>
          <a:lstStyle/>
          <a:p>
            <a:endParaRPr lang="fr-FR">
              <a:solidFill>
                <a:srgbClr val="04617B">
                  <a:shade val="90000"/>
                </a:srgbClr>
              </a:solidFill>
            </a:endParaRPr>
          </a:p>
        </p:txBody>
      </p:sp>
      <p:sp>
        <p:nvSpPr>
          <p:cNvPr id="4" name="Slide Number Placeholder 3"/>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3635396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0107A3F8-B207-4ACF-9BB1-1589E050027D}" type="datetime1">
              <a:rPr lang="fr-FR" smtClean="0">
                <a:solidFill>
                  <a:srgbClr val="04617B">
                    <a:shade val="90000"/>
                  </a:srgbClr>
                </a:solidFill>
              </a:rPr>
              <a:t>02/12/2016</a:t>
            </a:fld>
            <a:endParaRPr lang="fr-FR">
              <a:solidFill>
                <a:srgbClr val="04617B">
                  <a:shade val="90000"/>
                </a:srgbClr>
              </a:solidFill>
            </a:endParaRPr>
          </a:p>
        </p:txBody>
      </p:sp>
      <p:sp>
        <p:nvSpPr>
          <p:cNvPr id="6" name="Footer Placeholder 5"/>
          <p:cNvSpPr>
            <a:spLocks noGrp="1"/>
          </p:cNvSpPr>
          <p:nvPr>
            <p:ph type="ftr" sz="quarter" idx="11"/>
          </p:nvPr>
        </p:nvSpPr>
        <p:spPr/>
        <p:txBody>
          <a:bodyPr/>
          <a:lstStyle/>
          <a:p>
            <a:endParaRPr lang="fr-FR">
              <a:solidFill>
                <a:srgbClr val="04617B">
                  <a:shade val="90000"/>
                </a:srgbClr>
              </a:solidFill>
            </a:endParaRPr>
          </a:p>
        </p:txBody>
      </p:sp>
      <p:sp>
        <p:nvSpPr>
          <p:cNvPr id="7" name="Slide Number Placeholder 6"/>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35732655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EEECDE80-0E1B-4C4C-B510-34AE5FB8EE4F}" type="datetime1">
              <a:rPr lang="fr-FR" smtClean="0">
                <a:solidFill>
                  <a:srgbClr val="04617B">
                    <a:shade val="90000"/>
                  </a:srgbClr>
                </a:solidFill>
              </a:rPr>
              <a:t>02/12/2016</a:t>
            </a:fld>
            <a:endParaRPr lang="fr-FR">
              <a:solidFill>
                <a:srgbClr val="04617B">
                  <a:shade val="90000"/>
                </a:srgbClr>
              </a:solidFill>
            </a:endParaRPr>
          </a:p>
        </p:txBody>
      </p:sp>
      <p:sp>
        <p:nvSpPr>
          <p:cNvPr id="6" name="Footer Placeholder 5"/>
          <p:cNvSpPr>
            <a:spLocks noGrp="1"/>
          </p:cNvSpPr>
          <p:nvPr>
            <p:ph type="ftr" sz="quarter" idx="11"/>
          </p:nvPr>
        </p:nvSpPr>
        <p:spPr/>
        <p:txBody>
          <a:bodyPr/>
          <a:lstStyle/>
          <a:p>
            <a:endParaRPr lang="fr-FR">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6959179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DD9A4F7B-A7A6-4D59-AF34-925778B8037D}" type="datetime1">
              <a:rPr lang="fr-FR" smtClean="0">
                <a:solidFill>
                  <a:srgbClr val="04617B">
                    <a:shade val="90000"/>
                  </a:srgbClr>
                </a:solidFill>
              </a:rPr>
              <a:t>02/12/2016</a:t>
            </a:fld>
            <a:endParaRPr lang="fr-FR">
              <a:solidFill>
                <a:srgbClr val="04617B">
                  <a:shade val="90000"/>
                </a:srgbClr>
              </a:solidFill>
            </a:endParaRPr>
          </a:p>
        </p:txBody>
      </p:sp>
      <p:sp>
        <p:nvSpPr>
          <p:cNvPr id="5" name="Footer Placeholder 4"/>
          <p:cNvSpPr>
            <a:spLocks noGrp="1"/>
          </p:cNvSpPr>
          <p:nvPr>
            <p:ph type="ftr" sz="quarter" idx="11"/>
          </p:nvPr>
        </p:nvSpPr>
        <p:spPr/>
        <p:txBody>
          <a:bodyPr/>
          <a:lstStyle/>
          <a:p>
            <a:endParaRPr lang="fr-FR">
              <a:solidFill>
                <a:srgbClr val="04617B">
                  <a:shade val="90000"/>
                </a:srgbClr>
              </a:solidFill>
            </a:endParaRPr>
          </a:p>
        </p:txBody>
      </p:sp>
      <p:sp>
        <p:nvSpPr>
          <p:cNvPr id="6" name="Slide Number Placeholder 5"/>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3536738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8F76ECEF-12CE-4678-9FBE-C824FD909D29}" type="datetime1">
              <a:rPr lang="fr-FR" smtClean="0">
                <a:solidFill>
                  <a:srgbClr val="04617B">
                    <a:shade val="90000"/>
                  </a:srgbClr>
                </a:solidFill>
              </a:rPr>
              <a:t>02/12/2016</a:t>
            </a:fld>
            <a:endParaRPr lang="fr-FR">
              <a:solidFill>
                <a:srgbClr val="04617B">
                  <a:shade val="90000"/>
                </a:srgbClr>
              </a:solidFill>
            </a:endParaRPr>
          </a:p>
        </p:txBody>
      </p:sp>
      <p:sp>
        <p:nvSpPr>
          <p:cNvPr id="5" name="Footer Placeholder 4"/>
          <p:cNvSpPr>
            <a:spLocks noGrp="1"/>
          </p:cNvSpPr>
          <p:nvPr>
            <p:ph type="ftr" sz="quarter" idx="11"/>
          </p:nvPr>
        </p:nvSpPr>
        <p:spPr/>
        <p:txBody>
          <a:bodyPr/>
          <a:lstStyle/>
          <a:p>
            <a:endParaRPr lang="fr-FR">
              <a:solidFill>
                <a:srgbClr val="04617B">
                  <a:shade val="90000"/>
                </a:srgbClr>
              </a:solidFill>
            </a:endParaRPr>
          </a:p>
        </p:txBody>
      </p:sp>
      <p:sp>
        <p:nvSpPr>
          <p:cNvPr id="6" name="Slide Number Placeholder 5"/>
          <p:cNvSpPr>
            <a:spLocks noGrp="1"/>
          </p:cNvSpPr>
          <p:nvPr>
            <p:ph type="sldNum" sz="quarter" idx="12"/>
          </p:nvPr>
        </p:nvSpPr>
        <p:spPr/>
        <p:txBody>
          <a:body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spTree>
    <p:extLst>
      <p:ext uri="{BB962C8B-B14F-4D97-AF65-F5344CB8AC3E}">
        <p14:creationId xmlns:p14="http://schemas.microsoft.com/office/powerpoint/2010/main" val="2338309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1FF55AE1-2860-4860-A5D4-29C2E6ACEE83}" type="datetime1">
              <a:rPr lang="fr-FR" smtClean="0"/>
              <a:t>02/12/2016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BCCA26B-85A4-46FC-97B8-519E6ED0F05B}"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F817D534-626A-4F35-BAE2-C3CCF9BCDC31}" type="datetime1">
              <a:rPr lang="fr-FR" smtClean="0"/>
              <a:t>02/12/2016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BCCA26B-85A4-46FC-97B8-519E6ED0F05B}"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06E333-3B97-4077-9BA6-14D6AA69E56A}" type="datetime1">
              <a:rPr lang="fr-FR" smtClean="0"/>
              <a:t>02/12/2016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BCCA26B-85A4-46FC-97B8-519E6ED0F05B}"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EC548136-C6EF-42EC-97F5-C616422F5B5D}" type="datetime1">
              <a:rPr lang="fr-FR" smtClean="0"/>
              <a:t>02/12/2016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BCCA26B-85A4-46FC-97B8-519E6ED0F05B}"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7F578D23-51DD-46B2-BB9A-4657AF55F9A0}" type="datetime1">
              <a:rPr lang="fr-FR" smtClean="0"/>
              <a:t>02/12/2016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6BCCA26B-85A4-46FC-97B8-519E6ED0F05B}" type="slidenum">
              <a:rPr lang="fr-FR" smtClean="0"/>
              <a:t>‹N°›</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FA09646-BD2F-4A3B-9471-EE6A650173F4}" type="datetime1">
              <a:rPr lang="fr-FR" smtClean="0"/>
              <a:t>02/12/2016</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BCCA26B-85A4-46FC-97B8-519E6ED0F05B}" type="slidenum">
              <a:rPr lang="fr-FR" smtClean="0"/>
              <a:t>‹N°›</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6029432-85FF-4D01-97A3-0B319E0BF558}" type="datetime1">
              <a:rPr lang="fr-FR" smtClean="0">
                <a:solidFill>
                  <a:srgbClr val="04617B">
                    <a:shade val="90000"/>
                  </a:srgbClr>
                </a:solidFill>
              </a:rPr>
              <a:t>02/12/2016</a:t>
            </a:fld>
            <a:endParaRPr lang="fr-F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64073230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71E4091-5A3E-4541-9F15-EC4D5FAB3CA5}" type="datetime1">
              <a:rPr lang="fr-FR" smtClean="0">
                <a:solidFill>
                  <a:srgbClr val="04617B">
                    <a:shade val="90000"/>
                  </a:srgbClr>
                </a:solidFill>
              </a:rPr>
              <a:t>02/12/2016</a:t>
            </a:fld>
            <a:endParaRPr lang="fr-F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4286049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1B919AD-3452-40A9-AC9E-76A85FA837DC}" type="datetime1">
              <a:rPr lang="fr-FR" smtClean="0">
                <a:solidFill>
                  <a:srgbClr val="04617B">
                    <a:shade val="90000"/>
                  </a:srgbClr>
                </a:solidFill>
              </a:rPr>
              <a:t>02/12/2016</a:t>
            </a:fld>
            <a:endParaRPr lang="fr-FR">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BCCA26B-85A4-46FC-97B8-519E6ED0F05B}" type="slidenum">
              <a:rPr lang="fr-FR" smtClean="0">
                <a:solidFill>
                  <a:srgbClr val="04617B">
                    <a:shade val="90000"/>
                  </a:srgbClr>
                </a:solidFill>
              </a:rPr>
              <a:pPr/>
              <a:t>‹N°›</a:t>
            </a:fld>
            <a:endParaRPr lang="fr-FR">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11549147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chart" Target="../charts/char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chart" Target="../charts/chart3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hart" Target="../charts/chart3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38.xml"/></Relationships>
</file>

<file path=ppt/slides/_rels/slide4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4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4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63.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chart" Target="../charts/chart5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chart" Target="../charts/chart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8.xml.rels><?xml version="1.0" encoding="UTF-8" standalone="yes"?>
<Relationships xmlns="http://schemas.openxmlformats.org/package/2006/relationships"><Relationship Id="rId2" Type="http://schemas.openxmlformats.org/officeDocument/2006/relationships/chart" Target="../charts/chart54.xml"/><Relationship Id="rId1" Type="http://schemas.openxmlformats.org/officeDocument/2006/relationships/slideLayout" Target="../slideLayouts/slideLayout3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chart" Target="../charts/chart55.xml"/><Relationship Id="rId1" Type="http://schemas.openxmlformats.org/officeDocument/2006/relationships/slideLayout" Target="../slideLayouts/slideLayout3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2.xml.rels><?xml version="1.0" encoding="UTF-8" standalone="yes"?>
<Relationships xmlns="http://schemas.openxmlformats.org/package/2006/relationships"><Relationship Id="rId2" Type="http://schemas.openxmlformats.org/officeDocument/2006/relationships/chart" Target="../charts/chart57.xml"/><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4.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3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7.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chart" Target="../charts/chart60.xml"/><Relationship Id="rId1" Type="http://schemas.openxmlformats.org/officeDocument/2006/relationships/slideLayout" Target="../slideLayouts/slideLayout3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9.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chart" Target="../charts/chart62.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259632" y="3717032"/>
            <a:ext cx="6035040" cy="2350008"/>
          </a:xfrm>
        </p:spPr>
        <p:txBody>
          <a:bodyPr/>
          <a:lstStyle/>
          <a:p>
            <a:pPr algn="ctr"/>
            <a:r>
              <a:rPr lang="fr-FR" sz="4000" dirty="0">
                <a:solidFill>
                  <a:srgbClr val="FFC000"/>
                </a:solidFill>
              </a:rPr>
              <a:t>Enquête sur les conditions de travail et les risques psycho-sociaux chez les IA-IPR</a:t>
            </a:r>
            <a:r>
              <a:rPr lang="fr-FR" sz="4000" dirty="0">
                <a:solidFill>
                  <a:srgbClr val="FF0000"/>
                </a:solidFill>
              </a:rPr>
              <a:t/>
            </a:r>
            <a:br>
              <a:rPr lang="fr-FR" sz="4000" dirty="0">
                <a:solidFill>
                  <a:srgbClr val="FF0000"/>
                </a:solidFill>
              </a:rPr>
            </a:br>
            <a:r>
              <a:rPr lang="fr-FR" sz="4000" dirty="0">
                <a:solidFill>
                  <a:srgbClr val="FF0000"/>
                </a:solidFill>
              </a:rPr>
              <a:t/>
            </a:r>
            <a:br>
              <a:rPr lang="fr-FR" sz="4000" dirty="0">
                <a:solidFill>
                  <a:srgbClr val="FF0000"/>
                </a:solidFill>
              </a:rPr>
            </a:br>
            <a:endParaRPr lang="fr-FR" sz="4000" dirty="0">
              <a:solidFill>
                <a:srgbClr val="FFC000"/>
              </a:solidFill>
            </a:endParaRPr>
          </a:p>
        </p:txBody>
      </p:sp>
      <p:pic>
        <p:nvPicPr>
          <p:cNvPr id="5" name="Picture 2" descr="http://www.snia-ipr.fr/images/bandeaune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696" y="116632"/>
            <a:ext cx="8096250" cy="11906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707904" y="4839543"/>
            <a:ext cx="5292080" cy="1200329"/>
          </a:xfrm>
          <a:prstGeom prst="rect">
            <a:avLst/>
          </a:prstGeom>
        </p:spPr>
        <p:txBody>
          <a:bodyPr wrap="squar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800" b="0" i="1" u="none" strike="noStrike" kern="0" cap="none" spc="0" normalizeH="0" baseline="0" noProof="0" dirty="0" smtClean="0">
                <a:ln>
                  <a:noFill/>
                </a:ln>
                <a:effectLst/>
                <a:uLnTx/>
                <a:uFillTx/>
              </a:rPr>
              <a:t>Mohammed DARMAME DA de Versailles</a:t>
            </a:r>
            <a:br>
              <a:rPr kumimoji="0" lang="fr-FR" sz="1800" b="0" i="1" u="none" strike="noStrike" kern="0" cap="none" spc="0" normalizeH="0" baseline="0" noProof="0" dirty="0" smtClean="0">
                <a:ln>
                  <a:noFill/>
                </a:ln>
                <a:effectLst/>
                <a:uLnTx/>
                <a:uFillTx/>
              </a:rPr>
            </a:br>
            <a:r>
              <a:rPr kumimoji="0" lang="fr-FR" sz="1800" b="0" i="1" u="none" strike="noStrike" kern="0" cap="none" spc="0" normalizeH="0" baseline="0" noProof="0" dirty="0" smtClean="0">
                <a:ln>
                  <a:noFill/>
                </a:ln>
                <a:effectLst/>
                <a:uLnTx/>
                <a:uFillTx/>
              </a:rPr>
              <a:t> Christian CHAMPENDAL DA</a:t>
            </a:r>
            <a:r>
              <a:rPr kumimoji="0" lang="fr-FR" sz="1800" b="0" i="1" u="none" strike="noStrike" kern="0" cap="none" spc="0" normalizeH="0" noProof="0" dirty="0" smtClean="0">
                <a:ln>
                  <a:noFill/>
                </a:ln>
                <a:effectLst/>
                <a:uLnTx/>
                <a:uFillTx/>
              </a:rPr>
              <a:t> de Grenoble</a:t>
            </a:r>
            <a:r>
              <a:rPr kumimoji="0" lang="fr-FR" sz="1800" b="0" i="1" u="none" strike="noStrike" kern="0" cap="none" spc="0" normalizeH="0" baseline="0" noProof="0" dirty="0" smtClean="0">
                <a:ln>
                  <a:noFill/>
                </a:ln>
                <a:effectLst/>
                <a:uLnTx/>
                <a:uFillTx/>
              </a:rPr>
              <a:t> </a:t>
            </a:r>
          </a:p>
          <a:p>
            <a:pPr marL="0" marR="0" lvl="0" indent="0" algn="r" defTabSz="914400" eaLnBrk="1" fontAlgn="auto" latinLnBrk="0" hangingPunct="1">
              <a:lnSpc>
                <a:spcPct val="100000"/>
              </a:lnSpc>
              <a:spcBef>
                <a:spcPts val="0"/>
              </a:spcBef>
              <a:spcAft>
                <a:spcPts val="0"/>
              </a:spcAft>
              <a:buClrTx/>
              <a:buSzTx/>
              <a:buFontTx/>
              <a:buNone/>
              <a:tabLst/>
              <a:defRPr/>
            </a:pPr>
            <a:r>
              <a:rPr lang="fr-FR" i="1" kern="0" dirty="0" smtClean="0"/>
              <a:t>Et le soutien technique de Jean –Philippe PUJOL</a:t>
            </a:r>
            <a:endParaRPr kumimoji="0" lang="fr-FR" sz="1800" b="0" i="1" u="none" strike="noStrike" kern="0" cap="none" spc="0" normalizeH="0" baseline="0" noProof="0" dirty="0" smtClean="0">
              <a:ln>
                <a:noFill/>
              </a:ln>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lang="fr-FR" i="1" kern="0" dirty="0" smtClean="0"/>
              <a:t>Juin 2016</a:t>
            </a:r>
            <a:endParaRPr kumimoji="0" lang="fr-FR" sz="1800" b="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val="372862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914400" y="35796"/>
            <a:ext cx="8229600" cy="1143000"/>
          </a:xfrm>
        </p:spPr>
        <p:txBody>
          <a:bodyPr/>
          <a:lstStyle/>
          <a:p>
            <a:r>
              <a:rPr lang="fr-FR" dirty="0" smtClean="0"/>
              <a:t>Le travail le dimanche</a:t>
            </a:r>
            <a:endParaRPr lang="fr-FR" dirty="0"/>
          </a:p>
        </p:txBody>
      </p:sp>
      <p:graphicFrame>
        <p:nvGraphicFramePr>
          <p:cNvPr id="4" name="Graphique 3"/>
          <p:cNvGraphicFramePr>
            <a:graphicFrameLocks/>
          </p:cNvGraphicFramePr>
          <p:nvPr>
            <p:extLst>
              <p:ext uri="{D42A27DB-BD31-4B8C-83A1-F6EECF244321}">
                <p14:modId xmlns:p14="http://schemas.microsoft.com/office/powerpoint/2010/main" val="3070376300"/>
              </p:ext>
            </p:extLst>
          </p:nvPr>
        </p:nvGraphicFramePr>
        <p:xfrm>
          <a:off x="971600" y="1124744"/>
          <a:ext cx="7416823"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6533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06919" y="-292337"/>
            <a:ext cx="8305800" cy="1143000"/>
          </a:xfrm>
        </p:spPr>
        <p:txBody>
          <a:bodyPr>
            <a:normAutofit/>
          </a:bodyPr>
          <a:lstStyle/>
          <a:p>
            <a:r>
              <a:rPr lang="fr-FR" sz="3600" dirty="0" smtClean="0"/>
              <a:t>Travail le dimanche 1.5:  Commentaires</a:t>
            </a:r>
            <a:endParaRPr lang="fr-FR" sz="3600" dirty="0"/>
          </a:p>
        </p:txBody>
      </p:sp>
      <p:sp>
        <p:nvSpPr>
          <p:cNvPr id="3" name="Rectangle 2"/>
          <p:cNvSpPr/>
          <p:nvPr/>
        </p:nvSpPr>
        <p:spPr>
          <a:xfrm>
            <a:off x="107504" y="764704"/>
            <a:ext cx="8712968" cy="4862870"/>
          </a:xfrm>
          <a:prstGeom prst="rect">
            <a:avLst/>
          </a:prstGeom>
        </p:spPr>
        <p:txBody>
          <a:bodyPr wrap="square">
            <a:spAutoFit/>
          </a:bodyPr>
          <a:lstStyle/>
          <a:p>
            <a:r>
              <a:rPr lang="fr-FR" dirty="0" smtClean="0"/>
              <a:t>.</a:t>
            </a:r>
            <a:endParaRPr lang="fr-FR" dirty="0"/>
          </a:p>
          <a:p>
            <a:r>
              <a:rPr lang="fr-FR" sz="2800" dirty="0"/>
              <a:t>- </a:t>
            </a:r>
            <a:r>
              <a:rPr lang="fr-FR" sz="2400" dirty="0"/>
              <a:t>Variable suivant les urgences : parfois 4 dimanches /4.</a:t>
            </a:r>
          </a:p>
          <a:p>
            <a:r>
              <a:rPr lang="fr-FR" sz="2400" dirty="0"/>
              <a:t>- </a:t>
            </a:r>
            <a:r>
              <a:rPr lang="fr-FR" sz="2400" dirty="0" smtClean="0"/>
              <a:t>2-3 </a:t>
            </a:r>
            <a:r>
              <a:rPr lang="fr-FR" sz="2400" dirty="0"/>
              <a:t>dimanches par </a:t>
            </a:r>
            <a:r>
              <a:rPr lang="fr-FR" sz="2400" dirty="0" smtClean="0"/>
              <a:t>mois </a:t>
            </a:r>
            <a:r>
              <a:rPr lang="fr-FR" sz="2400" dirty="0"/>
              <a:t>mais ce ne sont pas des </a:t>
            </a:r>
            <a:r>
              <a:rPr lang="fr-FR" sz="2400" dirty="0" smtClean="0"/>
              <a:t>journées entières </a:t>
            </a:r>
            <a:r>
              <a:rPr lang="fr-FR" sz="2400" dirty="0"/>
              <a:t>de travail: plutôt de l'ordre de 2-3h de travail sur la </a:t>
            </a:r>
            <a:r>
              <a:rPr lang="fr-FR" sz="2400" dirty="0" smtClean="0"/>
              <a:t>journée;</a:t>
            </a:r>
            <a:endParaRPr lang="fr-FR" sz="2400" dirty="0"/>
          </a:p>
          <a:p>
            <a:r>
              <a:rPr lang="fr-FR" sz="2400" dirty="0"/>
              <a:t>- </a:t>
            </a:r>
            <a:r>
              <a:rPr lang="fr-FR" sz="2400" dirty="0" smtClean="0"/>
              <a:t>Le </a:t>
            </a:r>
            <a:r>
              <a:rPr lang="fr-FR" sz="2400" dirty="0"/>
              <a:t>dimanche soir </a:t>
            </a:r>
            <a:r>
              <a:rPr lang="fr-FR" sz="2400" dirty="0" smtClean="0"/>
              <a:t>seulement;</a:t>
            </a:r>
            <a:endParaRPr lang="fr-FR" sz="2400" dirty="0"/>
          </a:p>
          <a:p>
            <a:r>
              <a:rPr lang="fr-FR" sz="2400" dirty="0"/>
              <a:t>- </a:t>
            </a:r>
            <a:r>
              <a:rPr lang="fr-FR" sz="2400" dirty="0" smtClean="0"/>
              <a:t>Je </a:t>
            </a:r>
            <a:r>
              <a:rPr lang="fr-FR" sz="2400" dirty="0"/>
              <a:t>travaille non seulement les dimanches mais les jours fériés et</a:t>
            </a:r>
          </a:p>
          <a:p>
            <a:r>
              <a:rPr lang="fr-FR" sz="2400" dirty="0"/>
              <a:t>durant les vacances, sans compter le </a:t>
            </a:r>
            <a:r>
              <a:rPr lang="fr-FR" sz="2400" dirty="0" smtClean="0"/>
              <a:t>soir;</a:t>
            </a:r>
            <a:endParaRPr lang="fr-FR" sz="2400" dirty="0"/>
          </a:p>
          <a:p>
            <a:r>
              <a:rPr lang="fr-FR" sz="2400" dirty="0"/>
              <a:t>- </a:t>
            </a:r>
            <a:r>
              <a:rPr lang="fr-FR" sz="2400" dirty="0" smtClean="0"/>
              <a:t>Quelques </a:t>
            </a:r>
            <a:r>
              <a:rPr lang="fr-FR" sz="2400" dirty="0"/>
              <a:t>heures le dimanche ou </a:t>
            </a:r>
            <a:r>
              <a:rPr lang="fr-FR" sz="2400" dirty="0" smtClean="0"/>
              <a:t>samedi;</a:t>
            </a:r>
            <a:endParaRPr lang="fr-FR" sz="2400" dirty="0"/>
          </a:p>
          <a:p>
            <a:r>
              <a:rPr lang="fr-FR" sz="2400" dirty="0"/>
              <a:t>- </a:t>
            </a:r>
            <a:r>
              <a:rPr lang="fr-FR" sz="2400" dirty="0" smtClean="0"/>
              <a:t>Je travaille </a:t>
            </a:r>
            <a:r>
              <a:rPr lang="fr-FR" sz="2400" dirty="0"/>
              <a:t>le samedi et le dimanche chaque jour entre 5 ou 6 </a:t>
            </a:r>
            <a:r>
              <a:rPr lang="fr-FR" sz="2400" dirty="0" smtClean="0"/>
              <a:t>h;</a:t>
            </a:r>
            <a:endParaRPr lang="fr-FR" sz="2400" dirty="0"/>
          </a:p>
          <a:p>
            <a:r>
              <a:rPr lang="fr-FR" sz="2400" dirty="0"/>
              <a:t>- Consultation de </a:t>
            </a:r>
            <a:r>
              <a:rPr lang="fr-FR" sz="2400" dirty="0" smtClean="0"/>
              <a:t>mèls, rédaction </a:t>
            </a:r>
            <a:r>
              <a:rPr lang="fr-FR" sz="2400" dirty="0"/>
              <a:t>de rapports </a:t>
            </a:r>
            <a:r>
              <a:rPr lang="fr-FR" sz="2400" dirty="0" smtClean="0"/>
              <a:t>d'inspection;</a:t>
            </a:r>
            <a:endParaRPr lang="fr-FR" sz="2400" dirty="0"/>
          </a:p>
          <a:p>
            <a:r>
              <a:rPr lang="fr-FR" sz="2400" dirty="0"/>
              <a:t>- </a:t>
            </a:r>
            <a:r>
              <a:rPr lang="fr-FR" sz="2400" dirty="0" smtClean="0"/>
              <a:t>Si </a:t>
            </a:r>
            <a:r>
              <a:rPr lang="fr-FR" sz="2400" dirty="0"/>
              <a:t>je ne peux pas, il faut travailler plus tard le soir.</a:t>
            </a:r>
          </a:p>
          <a:p>
            <a:r>
              <a:rPr lang="fr-FR" sz="2400" dirty="0"/>
              <a:t>- Samedi </a:t>
            </a:r>
            <a:r>
              <a:rPr lang="fr-FR" sz="2400" dirty="0" smtClean="0"/>
              <a:t>également…</a:t>
            </a:r>
            <a:endParaRPr lang="fr-FR" sz="2400" dirty="0"/>
          </a:p>
        </p:txBody>
      </p:sp>
    </p:spTree>
    <p:extLst>
      <p:ext uri="{BB962C8B-B14F-4D97-AF65-F5344CB8AC3E}">
        <p14:creationId xmlns:p14="http://schemas.microsoft.com/office/powerpoint/2010/main" val="37939293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1143000"/>
          </a:xfrm>
        </p:spPr>
        <p:txBody>
          <a:bodyPr/>
          <a:lstStyle/>
          <a:p>
            <a:r>
              <a:rPr lang="fr-FR" dirty="0" smtClean="0"/>
              <a:t>Les petites vacances scolaires </a:t>
            </a:r>
            <a:endParaRPr lang="fr-FR" dirty="0"/>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2145165617"/>
              </p:ext>
            </p:extLst>
          </p:nvPr>
        </p:nvGraphicFramePr>
        <p:xfrm>
          <a:off x="457200" y="1484784"/>
          <a:ext cx="8147248" cy="486997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52495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0"/>
            <a:ext cx="8305800" cy="1143000"/>
          </a:xfrm>
        </p:spPr>
        <p:txBody>
          <a:bodyPr>
            <a:normAutofit/>
          </a:bodyPr>
          <a:lstStyle/>
          <a:p>
            <a:r>
              <a:rPr lang="fr-FR" sz="3600" dirty="0" smtClean="0"/>
              <a:t>Travail pendant les petites vacances 1.7: commentaires</a:t>
            </a:r>
            <a:endParaRPr lang="fr-FR" sz="3600" dirty="0"/>
          </a:p>
        </p:txBody>
      </p:sp>
      <p:sp>
        <p:nvSpPr>
          <p:cNvPr id="4" name="Rectangle 3"/>
          <p:cNvSpPr/>
          <p:nvPr/>
        </p:nvSpPr>
        <p:spPr>
          <a:xfrm>
            <a:off x="395536" y="1268760"/>
            <a:ext cx="8224982" cy="4708981"/>
          </a:xfrm>
          <a:prstGeom prst="rect">
            <a:avLst/>
          </a:prstGeom>
        </p:spPr>
        <p:txBody>
          <a:bodyPr wrap="square">
            <a:spAutoFit/>
          </a:bodyPr>
          <a:lstStyle/>
          <a:p>
            <a:r>
              <a:rPr lang="fr-FR" dirty="0"/>
              <a:t>- </a:t>
            </a:r>
            <a:r>
              <a:rPr lang="fr-FR" sz="2000" dirty="0"/>
              <a:t>Généralement la 1ère semaine sans interruption, puis en pointillé la</a:t>
            </a:r>
          </a:p>
          <a:p>
            <a:r>
              <a:rPr lang="fr-FR" sz="2000" dirty="0"/>
              <a:t>seconde (surveillance de la messagerie</a:t>
            </a:r>
            <a:r>
              <a:rPr lang="fr-FR" sz="2000" dirty="0" smtClean="0"/>
              <a:t>);</a:t>
            </a:r>
            <a:endParaRPr lang="fr-FR" sz="2000" dirty="0"/>
          </a:p>
          <a:p>
            <a:r>
              <a:rPr lang="fr-FR" sz="2000" dirty="0"/>
              <a:t>- </a:t>
            </a:r>
            <a:r>
              <a:rPr lang="fr-FR" sz="2000" dirty="0" smtClean="0"/>
              <a:t> Seuls </a:t>
            </a:r>
            <a:r>
              <a:rPr lang="fr-FR" sz="2000" dirty="0"/>
              <a:t>les congés de </a:t>
            </a:r>
            <a:r>
              <a:rPr lang="fr-FR" sz="2000" dirty="0" smtClean="0"/>
              <a:t>Noël </a:t>
            </a:r>
            <a:r>
              <a:rPr lang="fr-FR" sz="2000" dirty="0"/>
              <a:t>sont pris intégralement. Toussaint et février</a:t>
            </a:r>
          </a:p>
          <a:p>
            <a:r>
              <a:rPr lang="fr-FR" sz="2000" dirty="0"/>
              <a:t>pris pour moitié. Pâques souvent impossible de prendre plus de 4 jours</a:t>
            </a:r>
          </a:p>
          <a:p>
            <a:r>
              <a:rPr lang="fr-FR" sz="2000" dirty="0"/>
              <a:t>(préparation des examens</a:t>
            </a:r>
            <a:r>
              <a:rPr lang="fr-FR" sz="2000" dirty="0" smtClean="0"/>
              <a:t>);</a:t>
            </a:r>
            <a:endParaRPr lang="fr-FR" sz="2000" dirty="0"/>
          </a:p>
          <a:p>
            <a:r>
              <a:rPr lang="fr-FR" sz="2000" dirty="0"/>
              <a:t>- Depuis des années, je ne peux pas prendre au delà de 30j de congés </a:t>
            </a:r>
            <a:r>
              <a:rPr lang="fr-FR" sz="2000" dirty="0" smtClean="0"/>
              <a:t>annuels;</a:t>
            </a:r>
            <a:endParaRPr lang="fr-FR" sz="2000" dirty="0"/>
          </a:p>
          <a:p>
            <a:r>
              <a:rPr lang="fr-FR" sz="2000" dirty="0"/>
              <a:t>- </a:t>
            </a:r>
            <a:r>
              <a:rPr lang="fr-FR" sz="2000" dirty="0" smtClean="0"/>
              <a:t>Actuellement</a:t>
            </a:r>
            <a:r>
              <a:rPr lang="fr-FR" sz="2000" dirty="0"/>
              <a:t>, un support non pourvu sur l’académie m'imposant un</a:t>
            </a:r>
          </a:p>
          <a:p>
            <a:r>
              <a:rPr lang="fr-FR" sz="2000" dirty="0"/>
              <a:t>surcroit de </a:t>
            </a:r>
            <a:r>
              <a:rPr lang="fr-FR" sz="2000" dirty="0" smtClean="0"/>
              <a:t>travail;</a:t>
            </a:r>
            <a:endParaRPr lang="fr-FR" sz="2000" dirty="0"/>
          </a:p>
          <a:p>
            <a:r>
              <a:rPr lang="fr-FR" sz="2000" dirty="0"/>
              <a:t>- Au moins la moitié des "petites vacances" se passent au bureau, et il</a:t>
            </a:r>
          </a:p>
          <a:p>
            <a:r>
              <a:rPr lang="fr-FR" sz="2000" dirty="0"/>
              <a:t>est difficile de ne pas poursuivre pendant le reste de la période (au</a:t>
            </a:r>
          </a:p>
          <a:p>
            <a:r>
              <a:rPr lang="fr-FR" sz="2000" dirty="0"/>
              <a:t>moins tri dans les mails </a:t>
            </a:r>
            <a:r>
              <a:rPr lang="fr-FR" sz="2000" dirty="0" smtClean="0"/>
              <a:t>etc.);</a:t>
            </a:r>
            <a:endParaRPr lang="fr-FR" sz="2000" dirty="0"/>
          </a:p>
          <a:p>
            <a:r>
              <a:rPr lang="fr-FR" sz="2000" dirty="0"/>
              <a:t>- </a:t>
            </a:r>
            <a:r>
              <a:rPr lang="fr-FR" sz="2000" dirty="0" smtClean="0"/>
              <a:t>Une </a:t>
            </a:r>
            <a:r>
              <a:rPr lang="fr-FR" sz="2000" dirty="0"/>
              <a:t>semaine sur les deux lors de toutes les </a:t>
            </a:r>
            <a:r>
              <a:rPr lang="fr-FR" sz="2000" dirty="0" smtClean="0"/>
              <a:t>vacances;</a:t>
            </a:r>
            <a:endParaRPr lang="fr-FR" sz="2000" dirty="0"/>
          </a:p>
          <a:p>
            <a:r>
              <a:rPr lang="fr-FR" sz="2000" dirty="0"/>
              <a:t>- </a:t>
            </a:r>
            <a:r>
              <a:rPr lang="fr-FR" sz="2000" dirty="0" smtClean="0"/>
              <a:t>En </a:t>
            </a:r>
            <a:r>
              <a:rPr lang="fr-FR" sz="2000" dirty="0"/>
              <a:t>dehors des vacances de Noël et des grandes </a:t>
            </a:r>
            <a:r>
              <a:rPr lang="fr-FR" sz="2000" dirty="0" smtClean="0"/>
              <a:t>vacances, </a:t>
            </a:r>
            <a:r>
              <a:rPr lang="fr-FR" sz="2000" dirty="0"/>
              <a:t>il est toujours</a:t>
            </a:r>
          </a:p>
          <a:p>
            <a:r>
              <a:rPr lang="fr-FR" sz="2000" dirty="0"/>
              <a:t>nécessaire de travailler pendant les vacances.</a:t>
            </a:r>
          </a:p>
        </p:txBody>
      </p:sp>
    </p:spTree>
    <p:extLst>
      <p:ext uri="{BB962C8B-B14F-4D97-AF65-F5344CB8AC3E}">
        <p14:creationId xmlns:p14="http://schemas.microsoft.com/office/powerpoint/2010/main" val="33210388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59832" y="-315416"/>
            <a:ext cx="8229600" cy="1143000"/>
          </a:xfrm>
        </p:spPr>
        <p:txBody>
          <a:bodyPr/>
          <a:lstStyle/>
          <a:p>
            <a:r>
              <a:rPr lang="fr-FR" dirty="0" smtClean="0"/>
              <a:t>Les congés</a:t>
            </a:r>
            <a:endParaRPr lang="fr-FR" dirty="0"/>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3537250999"/>
              </p:ext>
            </p:extLst>
          </p:nvPr>
        </p:nvGraphicFramePr>
        <p:xfrm>
          <a:off x="251520" y="692696"/>
          <a:ext cx="4244280" cy="56620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Espace réservé du contenu 5"/>
          <p:cNvGraphicFramePr>
            <a:graphicFrameLocks noGrp="1"/>
          </p:cNvGraphicFramePr>
          <p:nvPr>
            <p:ph sz="half" idx="2"/>
            <p:extLst>
              <p:ext uri="{D42A27DB-BD31-4B8C-83A1-F6EECF244321}">
                <p14:modId xmlns:p14="http://schemas.microsoft.com/office/powerpoint/2010/main" val="350858306"/>
              </p:ext>
            </p:extLst>
          </p:nvPr>
        </p:nvGraphicFramePr>
        <p:xfrm>
          <a:off x="4648200" y="908720"/>
          <a:ext cx="4038600" cy="54460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12445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4699" y="-171400"/>
            <a:ext cx="8305800" cy="1143000"/>
          </a:xfrm>
        </p:spPr>
        <p:txBody>
          <a:bodyPr>
            <a:normAutofit/>
          </a:bodyPr>
          <a:lstStyle/>
          <a:p>
            <a:r>
              <a:rPr lang="fr-FR" sz="3600" dirty="0" smtClean="0"/>
              <a:t>Congés et reprise d’activité 1.8 et 1.9: commentaires</a:t>
            </a:r>
            <a:endParaRPr lang="fr-FR" sz="3600" dirty="0"/>
          </a:p>
        </p:txBody>
      </p:sp>
      <p:sp>
        <p:nvSpPr>
          <p:cNvPr id="3" name="Rectangle 2"/>
          <p:cNvSpPr/>
          <p:nvPr/>
        </p:nvSpPr>
        <p:spPr>
          <a:xfrm>
            <a:off x="377641" y="951831"/>
            <a:ext cx="8568952" cy="5539978"/>
          </a:xfrm>
          <a:prstGeom prst="rect">
            <a:avLst/>
          </a:prstGeom>
        </p:spPr>
        <p:txBody>
          <a:bodyPr wrap="square">
            <a:spAutoFit/>
          </a:bodyPr>
          <a:lstStyle/>
          <a:p>
            <a:r>
              <a:rPr lang="fr-FR" sz="2400" dirty="0"/>
              <a:t>- </a:t>
            </a:r>
            <a:r>
              <a:rPr lang="fr-FR" sz="2200" dirty="0" smtClean="0"/>
              <a:t>Il </a:t>
            </a:r>
            <a:r>
              <a:rPr lang="fr-FR" sz="2200" dirty="0"/>
              <a:t>y a les affectations des stagiaires traitées avec les syndicats</a:t>
            </a:r>
          </a:p>
          <a:p>
            <a:r>
              <a:rPr lang="fr-FR" sz="2200" dirty="0"/>
              <a:t>après le </a:t>
            </a:r>
            <a:r>
              <a:rPr lang="fr-FR" sz="2200" dirty="0" smtClean="0"/>
              <a:t>15/07;</a:t>
            </a:r>
            <a:endParaRPr lang="fr-FR" sz="2200" dirty="0"/>
          </a:p>
          <a:p>
            <a:r>
              <a:rPr lang="fr-FR" sz="2200" dirty="0"/>
              <a:t>- Sortie en général après la dernière semaine de </a:t>
            </a:r>
            <a:r>
              <a:rPr lang="fr-FR" sz="2200" dirty="0" smtClean="0"/>
              <a:t>juillet;</a:t>
            </a:r>
            <a:endParaRPr lang="fr-FR" sz="2200" dirty="0"/>
          </a:p>
          <a:p>
            <a:r>
              <a:rPr lang="fr-FR" sz="2200" dirty="0"/>
              <a:t>- Congés d'été commencent vers le 24/25 juillet et retour en </a:t>
            </a:r>
            <a:r>
              <a:rPr lang="fr-FR" sz="2200" dirty="0" smtClean="0"/>
              <a:t>académie vers </a:t>
            </a:r>
            <a:r>
              <a:rPr lang="fr-FR" sz="2200" dirty="0"/>
              <a:t>le 22 août selon les années...</a:t>
            </a:r>
          </a:p>
          <a:p>
            <a:r>
              <a:rPr lang="fr-FR" sz="2200" dirty="0"/>
              <a:t>- A partir du 12 juillet, les charges s'estompent et on peut </a:t>
            </a:r>
            <a:r>
              <a:rPr lang="fr-FR" sz="2200" dirty="0" smtClean="0"/>
              <a:t>envisager de </a:t>
            </a:r>
            <a:r>
              <a:rPr lang="fr-FR" sz="2200" dirty="0"/>
              <a:t>régler à domicile les dossiers restants jusque vers le 18 </a:t>
            </a:r>
            <a:r>
              <a:rPr lang="fr-FR" sz="2200" dirty="0" smtClean="0"/>
              <a:t>juillet;</a:t>
            </a:r>
            <a:endParaRPr lang="fr-FR" sz="2200" dirty="0"/>
          </a:p>
          <a:p>
            <a:r>
              <a:rPr lang="fr-FR" sz="2200" dirty="0"/>
              <a:t>- Dates de congés à partir du 22-25 juillet environ! Pourquoi </a:t>
            </a:r>
            <a:r>
              <a:rPr lang="fr-FR" sz="2200" dirty="0" smtClean="0"/>
              <a:t>faites vous </a:t>
            </a:r>
            <a:r>
              <a:rPr lang="fr-FR" sz="2200" dirty="0"/>
              <a:t>références aux vacances des élèves? Pourquoi ne parlez vous pas </a:t>
            </a:r>
            <a:r>
              <a:rPr lang="fr-FR" sz="2200" dirty="0" smtClean="0"/>
              <a:t>de congés </a:t>
            </a:r>
            <a:r>
              <a:rPr lang="fr-FR" sz="2200" dirty="0"/>
              <a:t>(annuels, RTT, CET,.....)?</a:t>
            </a:r>
          </a:p>
          <a:p>
            <a:r>
              <a:rPr lang="fr-FR" sz="2200" dirty="0"/>
              <a:t>- qu'est-ce que la sortie des élèves ? </a:t>
            </a:r>
            <a:r>
              <a:rPr lang="fr-FR" sz="2200" dirty="0" smtClean="0"/>
              <a:t>Je </a:t>
            </a:r>
            <a:r>
              <a:rPr lang="fr-FR" sz="2200" dirty="0"/>
              <a:t>pars une à deux semaines </a:t>
            </a:r>
            <a:r>
              <a:rPr lang="fr-FR" sz="2200" dirty="0" smtClean="0"/>
              <a:t>après la </a:t>
            </a:r>
            <a:r>
              <a:rPr lang="fr-FR" sz="2200" dirty="0"/>
              <a:t>fin des épreuves de second groupe après la présidence de jury de </a:t>
            </a:r>
            <a:r>
              <a:rPr lang="fr-FR" sz="2200" dirty="0" smtClean="0"/>
              <a:t>BTS;</a:t>
            </a:r>
            <a:endParaRPr lang="fr-FR" sz="2200" dirty="0"/>
          </a:p>
          <a:p>
            <a:r>
              <a:rPr lang="fr-FR" sz="2200" dirty="0"/>
              <a:t>- 20 juillet au 20 août à peu près. Jamais plus d'un mois de congé, de </a:t>
            </a:r>
            <a:r>
              <a:rPr lang="fr-FR" sz="2200" dirty="0" smtClean="0"/>
              <a:t>fait;</a:t>
            </a:r>
            <a:endParaRPr lang="fr-FR" sz="2200" dirty="0"/>
          </a:p>
          <a:p>
            <a:r>
              <a:rPr lang="fr-FR" sz="2200" dirty="0" smtClean="0"/>
              <a:t>- </a:t>
            </a:r>
            <a:r>
              <a:rPr lang="fr-FR" sz="2200" dirty="0"/>
              <a:t>vers le 15 ou 16 </a:t>
            </a:r>
            <a:r>
              <a:rPr lang="fr-FR" sz="2200" dirty="0" smtClean="0"/>
              <a:t>juillet;</a:t>
            </a:r>
            <a:endParaRPr lang="fr-FR" sz="2200" dirty="0"/>
          </a:p>
        </p:txBody>
      </p:sp>
    </p:spTree>
    <p:extLst>
      <p:ext uri="{BB962C8B-B14F-4D97-AF65-F5344CB8AC3E}">
        <p14:creationId xmlns:p14="http://schemas.microsoft.com/office/powerpoint/2010/main" val="1491441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71400"/>
            <a:ext cx="8229600" cy="1143000"/>
          </a:xfrm>
        </p:spPr>
        <p:txBody>
          <a:bodyPr/>
          <a:lstStyle/>
          <a:p>
            <a:r>
              <a:rPr lang="fr-FR" dirty="0" smtClean="0"/>
              <a:t>La pause méridienne </a:t>
            </a:r>
            <a:endParaRPr lang="fr-FR" dirty="0"/>
          </a:p>
        </p:txBody>
      </p:sp>
      <p:graphicFrame>
        <p:nvGraphicFramePr>
          <p:cNvPr id="6" name="Graphique 5"/>
          <p:cNvGraphicFramePr>
            <a:graphicFrameLocks/>
          </p:cNvGraphicFramePr>
          <p:nvPr>
            <p:extLst>
              <p:ext uri="{D42A27DB-BD31-4B8C-83A1-F6EECF244321}">
                <p14:modId xmlns:p14="http://schemas.microsoft.com/office/powerpoint/2010/main" val="3565489127"/>
              </p:ext>
            </p:extLst>
          </p:nvPr>
        </p:nvGraphicFramePr>
        <p:xfrm>
          <a:off x="4427984" y="980728"/>
          <a:ext cx="4572000" cy="547260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phique 7"/>
          <p:cNvGraphicFramePr>
            <a:graphicFrameLocks/>
          </p:cNvGraphicFramePr>
          <p:nvPr>
            <p:extLst>
              <p:ext uri="{D42A27DB-BD31-4B8C-83A1-F6EECF244321}">
                <p14:modId xmlns:p14="http://schemas.microsoft.com/office/powerpoint/2010/main" val="1445758630"/>
              </p:ext>
            </p:extLst>
          </p:nvPr>
        </p:nvGraphicFramePr>
        <p:xfrm>
          <a:off x="33536" y="1196752"/>
          <a:ext cx="4152900" cy="5040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442083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0"/>
            <a:ext cx="8305800" cy="1143000"/>
          </a:xfrm>
        </p:spPr>
        <p:txBody>
          <a:bodyPr>
            <a:normAutofit/>
          </a:bodyPr>
          <a:lstStyle/>
          <a:p>
            <a:r>
              <a:rPr lang="fr-FR" sz="3600" dirty="0" smtClean="0"/>
              <a:t>Pause méridienne 1.10: commentaires</a:t>
            </a:r>
            <a:endParaRPr lang="fr-FR" sz="3600" dirty="0"/>
          </a:p>
        </p:txBody>
      </p:sp>
      <p:sp>
        <p:nvSpPr>
          <p:cNvPr id="3" name="Rectangle 2"/>
          <p:cNvSpPr/>
          <p:nvPr/>
        </p:nvSpPr>
        <p:spPr>
          <a:xfrm>
            <a:off x="323528" y="1124744"/>
            <a:ext cx="8280920" cy="4801314"/>
          </a:xfrm>
          <a:prstGeom prst="rect">
            <a:avLst/>
          </a:prstGeom>
        </p:spPr>
        <p:txBody>
          <a:bodyPr wrap="square">
            <a:spAutoFit/>
          </a:bodyPr>
          <a:lstStyle/>
          <a:p>
            <a:pPr algn="just"/>
            <a:r>
              <a:rPr lang="fr-FR" dirty="0"/>
              <a:t>- </a:t>
            </a:r>
            <a:r>
              <a:rPr lang="fr-FR" dirty="0" smtClean="0"/>
              <a:t>Je </a:t>
            </a:r>
            <a:r>
              <a:rPr lang="fr-FR" dirty="0"/>
              <a:t>déjeune au restaurant du rectorat où l'on traite les </a:t>
            </a:r>
            <a:r>
              <a:rPr lang="fr-FR" dirty="0" smtClean="0"/>
              <a:t>affaires, </a:t>
            </a:r>
            <a:r>
              <a:rPr lang="fr-FR" dirty="0"/>
              <a:t>sinon</a:t>
            </a:r>
          </a:p>
          <a:p>
            <a:pPr algn="just"/>
            <a:r>
              <a:rPr lang="fr-FR" dirty="0"/>
              <a:t>avec les personnels </a:t>
            </a:r>
            <a:r>
              <a:rPr lang="fr-FR" dirty="0" smtClean="0"/>
              <a:t>visités;</a:t>
            </a:r>
            <a:endParaRPr lang="fr-FR" dirty="0"/>
          </a:p>
          <a:p>
            <a:pPr algn="just"/>
            <a:r>
              <a:rPr lang="fr-FR" dirty="0"/>
              <a:t>- Cela dépend fortement d'un jour à l'autre, selon les tâches</a:t>
            </a:r>
          </a:p>
          <a:p>
            <a:pPr algn="just"/>
            <a:r>
              <a:rPr lang="fr-FR" dirty="0"/>
              <a:t>(inspections, réunions). Lors des déplacements pour inspections, </a:t>
            </a:r>
            <a:r>
              <a:rPr lang="fr-FR" dirty="0" smtClean="0"/>
              <a:t>la pause </a:t>
            </a:r>
            <a:r>
              <a:rPr lang="fr-FR" dirty="0"/>
              <a:t>peut être très </a:t>
            </a:r>
            <a:r>
              <a:rPr lang="fr-FR" dirty="0" smtClean="0"/>
              <a:t>courte;</a:t>
            </a:r>
            <a:endParaRPr lang="fr-FR" dirty="0"/>
          </a:p>
          <a:p>
            <a:pPr algn="just"/>
            <a:r>
              <a:rPr lang="fr-FR" dirty="0"/>
              <a:t>- </a:t>
            </a:r>
            <a:r>
              <a:rPr lang="fr-FR" dirty="0" smtClean="0"/>
              <a:t>Très </a:t>
            </a:r>
            <a:r>
              <a:rPr lang="fr-FR" dirty="0"/>
              <a:t>variable selon les journées, d'une absence de pause à 1h00 de </a:t>
            </a:r>
            <a:r>
              <a:rPr lang="fr-FR" dirty="0" smtClean="0"/>
              <a:t>pause;</a:t>
            </a:r>
            <a:endParaRPr lang="fr-FR" dirty="0"/>
          </a:p>
          <a:p>
            <a:pPr algn="just"/>
            <a:r>
              <a:rPr lang="fr-FR" dirty="0"/>
              <a:t>- </a:t>
            </a:r>
            <a:r>
              <a:rPr lang="fr-FR" dirty="0" smtClean="0"/>
              <a:t>Sur </a:t>
            </a:r>
            <a:r>
              <a:rPr lang="fr-FR" dirty="0"/>
              <a:t>le pouce dans le meilleur des cas et rarement "à table</a:t>
            </a:r>
            <a:r>
              <a:rPr lang="fr-FR" dirty="0" smtClean="0"/>
              <a:t>"....;</a:t>
            </a:r>
            <a:endParaRPr lang="fr-FR" dirty="0"/>
          </a:p>
          <a:p>
            <a:pPr algn="just"/>
            <a:r>
              <a:rPr lang="fr-FR" dirty="0"/>
              <a:t>- </a:t>
            </a:r>
            <a:r>
              <a:rPr lang="fr-FR" dirty="0" smtClean="0"/>
              <a:t>Souvent </a:t>
            </a:r>
            <a:r>
              <a:rPr lang="fr-FR" dirty="0"/>
              <a:t>je mange sur le pouce et pas grand chose pour pouvoir </a:t>
            </a:r>
            <a:r>
              <a:rPr lang="fr-FR" dirty="0" smtClean="0"/>
              <a:t>rendre compatible </a:t>
            </a:r>
            <a:r>
              <a:rPr lang="fr-FR" dirty="0"/>
              <a:t>mon </a:t>
            </a:r>
            <a:r>
              <a:rPr lang="fr-FR" dirty="0" err="1"/>
              <a:t>edt</a:t>
            </a:r>
            <a:r>
              <a:rPr lang="fr-FR" dirty="0"/>
              <a:t> avec l'ensemble des obligations d'une journée...</a:t>
            </a:r>
          </a:p>
          <a:p>
            <a:pPr algn="just"/>
            <a:r>
              <a:rPr lang="fr-FR" dirty="0"/>
              <a:t>- Ces dernières années, je prends le temps du déjeuner. Environ </a:t>
            </a:r>
            <a:r>
              <a:rPr lang="fr-FR" dirty="0" smtClean="0"/>
              <a:t>1h;</a:t>
            </a:r>
            <a:endParaRPr lang="fr-FR" dirty="0"/>
          </a:p>
          <a:p>
            <a:pPr algn="just"/>
            <a:r>
              <a:rPr lang="fr-FR" dirty="0"/>
              <a:t>- Quasiment pas de pause </a:t>
            </a:r>
            <a:r>
              <a:rPr lang="fr-FR" dirty="0" smtClean="0"/>
              <a:t>méridienne;</a:t>
            </a:r>
            <a:endParaRPr lang="fr-FR" dirty="0"/>
          </a:p>
          <a:p>
            <a:pPr algn="just"/>
            <a:r>
              <a:rPr lang="fr-FR" dirty="0"/>
              <a:t>- tout dépend des réunions/formations/inspections/... parfois, juste </a:t>
            </a:r>
            <a:r>
              <a:rPr lang="fr-FR" dirty="0" smtClean="0"/>
              <a:t>le temps </a:t>
            </a:r>
            <a:r>
              <a:rPr lang="fr-FR" dirty="0"/>
              <a:t>d'un sandwich, parfois </a:t>
            </a:r>
            <a:r>
              <a:rPr lang="fr-FR" dirty="0" smtClean="0"/>
              <a:t>pas;</a:t>
            </a:r>
            <a:endParaRPr lang="fr-FR" dirty="0"/>
          </a:p>
          <a:p>
            <a:pPr algn="just"/>
            <a:r>
              <a:rPr lang="fr-FR" dirty="0" smtClean="0"/>
              <a:t>- </a:t>
            </a:r>
            <a:r>
              <a:rPr lang="fr-FR" dirty="0"/>
              <a:t>Prise de sandwich en </a:t>
            </a:r>
            <a:r>
              <a:rPr lang="fr-FR" dirty="0" smtClean="0"/>
              <a:t>voiture;</a:t>
            </a:r>
            <a:endParaRPr lang="fr-FR" dirty="0"/>
          </a:p>
          <a:p>
            <a:pPr algn="just"/>
            <a:r>
              <a:rPr lang="fr-FR" dirty="0"/>
              <a:t>- Très variable. Quelquefois aucune pause méridienne ou alors </a:t>
            </a:r>
            <a:r>
              <a:rPr lang="fr-FR" dirty="0" smtClean="0"/>
              <a:t>un sandwich </a:t>
            </a:r>
            <a:r>
              <a:rPr lang="fr-FR" dirty="0"/>
              <a:t>dans la voiture. Lorsque je travaille à mon domicile, la </a:t>
            </a:r>
            <a:r>
              <a:rPr lang="fr-FR" dirty="0" smtClean="0"/>
              <a:t>pause est </a:t>
            </a:r>
            <a:r>
              <a:rPr lang="fr-FR" dirty="0"/>
              <a:t>alors bien plus confortable!</a:t>
            </a:r>
          </a:p>
        </p:txBody>
      </p:sp>
    </p:spTree>
    <p:extLst>
      <p:ext uri="{BB962C8B-B14F-4D97-AF65-F5344CB8AC3E}">
        <p14:creationId xmlns:p14="http://schemas.microsoft.com/office/powerpoint/2010/main" val="1405124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extLst>
              <p:ext uri="{D42A27DB-BD31-4B8C-83A1-F6EECF244321}">
                <p14:modId xmlns:p14="http://schemas.microsoft.com/office/powerpoint/2010/main" val="3876678122"/>
              </p:ext>
            </p:extLst>
          </p:nvPr>
        </p:nvGraphicFramePr>
        <p:xfrm>
          <a:off x="611560" y="1484784"/>
          <a:ext cx="8136904" cy="5184576"/>
        </p:xfrm>
        <a:graphic>
          <a:graphicData uri="http://schemas.openxmlformats.org/drawingml/2006/chart">
            <c:chart xmlns:c="http://schemas.openxmlformats.org/drawingml/2006/chart" xmlns:r="http://schemas.openxmlformats.org/officeDocument/2006/relationships" r:id="rId3"/>
          </a:graphicData>
        </a:graphic>
      </p:graphicFrame>
      <p:sp>
        <p:nvSpPr>
          <p:cNvPr id="4" name="Titre 3"/>
          <p:cNvSpPr>
            <a:spLocks noGrp="1"/>
          </p:cNvSpPr>
          <p:nvPr>
            <p:ph type="title" idx="4294967295"/>
          </p:nvPr>
        </p:nvSpPr>
        <p:spPr>
          <a:xfrm>
            <a:off x="914400" y="0"/>
            <a:ext cx="8229600" cy="1143000"/>
          </a:xfrm>
        </p:spPr>
        <p:txBody>
          <a:bodyPr/>
          <a:lstStyle/>
          <a:p>
            <a:r>
              <a:rPr lang="fr-FR" dirty="0" smtClean="0"/>
              <a:t>Les</a:t>
            </a:r>
            <a:r>
              <a:rPr lang="fr-FR" baseline="0" dirty="0" smtClean="0"/>
              <a:t> déplacements</a:t>
            </a:r>
            <a:endParaRPr lang="fr-FR" dirty="0"/>
          </a:p>
        </p:txBody>
      </p:sp>
    </p:spTree>
    <p:extLst>
      <p:ext uri="{BB962C8B-B14F-4D97-AF65-F5344CB8AC3E}">
        <p14:creationId xmlns:p14="http://schemas.microsoft.com/office/powerpoint/2010/main" val="29850415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11088" y="122660"/>
            <a:ext cx="8305800" cy="1143000"/>
          </a:xfrm>
        </p:spPr>
        <p:txBody>
          <a:bodyPr>
            <a:normAutofit/>
          </a:bodyPr>
          <a:lstStyle/>
          <a:p>
            <a:r>
              <a:rPr lang="fr-FR" sz="3600" dirty="0" smtClean="0"/>
              <a:t>Les déplacements 1.15: commentaires</a:t>
            </a:r>
            <a:endParaRPr lang="fr-FR" sz="3600" dirty="0"/>
          </a:p>
        </p:txBody>
      </p:sp>
      <p:sp>
        <p:nvSpPr>
          <p:cNvPr id="3" name="Rectangle 2"/>
          <p:cNvSpPr/>
          <p:nvPr/>
        </p:nvSpPr>
        <p:spPr>
          <a:xfrm>
            <a:off x="251520" y="1267520"/>
            <a:ext cx="7992888" cy="5139869"/>
          </a:xfrm>
          <a:prstGeom prst="rect">
            <a:avLst/>
          </a:prstGeom>
        </p:spPr>
        <p:txBody>
          <a:bodyPr wrap="square">
            <a:spAutoFit/>
          </a:bodyPr>
          <a:lstStyle/>
          <a:p>
            <a:pPr indent="12700" algn="just">
              <a:buFontTx/>
              <a:buChar char="-"/>
            </a:pPr>
            <a:r>
              <a:rPr lang="fr-FR" dirty="0" smtClean="0"/>
              <a:t>L'académie </a:t>
            </a:r>
            <a:r>
              <a:rPr lang="fr-FR" dirty="0"/>
              <a:t>où j'exerce est vaste et les temps de </a:t>
            </a:r>
            <a:r>
              <a:rPr lang="fr-FR" dirty="0" smtClean="0"/>
              <a:t>trajets peuvent aller jusqu'à </a:t>
            </a:r>
            <a:r>
              <a:rPr lang="fr-FR" dirty="0"/>
              <a:t>5h, voire </a:t>
            </a:r>
            <a:r>
              <a:rPr lang="fr-FR" dirty="0" smtClean="0"/>
              <a:t>6h;</a:t>
            </a:r>
          </a:p>
          <a:p>
            <a:pPr indent="12700">
              <a:buFontTx/>
              <a:buChar char="-"/>
            </a:pPr>
            <a:r>
              <a:rPr lang="fr-FR" b="1" dirty="0"/>
              <a:t>La fatigue occasionnée par de longues journées de travail entraîne parfois une perte de vigilance au volant</a:t>
            </a:r>
            <a:r>
              <a:rPr lang="fr-FR" dirty="0"/>
              <a:t>.;</a:t>
            </a:r>
          </a:p>
          <a:p>
            <a:pPr indent="12700">
              <a:buFontTx/>
              <a:buChar char="-"/>
            </a:pPr>
            <a:r>
              <a:rPr lang="fr-FR" dirty="0"/>
              <a:t> Coûteuse car absence de véhicule de fonction ce qui implique un remplacement à neuf du véhicule tous les 5 ans;</a:t>
            </a:r>
          </a:p>
          <a:p>
            <a:pPr indent="12700"/>
            <a:r>
              <a:rPr lang="fr-FR" dirty="0"/>
              <a:t>-  Quelquefois, </a:t>
            </a:r>
            <a:r>
              <a:rPr lang="fr-FR" b="1" dirty="0"/>
              <a:t>j'ai le sentiment d'être ramené à mon domicile par mon véhicule. </a:t>
            </a:r>
          </a:p>
          <a:p>
            <a:pPr indent="12700"/>
            <a:r>
              <a:rPr lang="fr-FR" dirty="0"/>
              <a:t> </a:t>
            </a:r>
            <a:r>
              <a:rPr lang="fr-FR" dirty="0" smtClean="0"/>
              <a:t>- Je </a:t>
            </a:r>
            <a:r>
              <a:rPr lang="fr-FR" dirty="0"/>
              <a:t>comprends la nécessité d'être mobile dans mes fonctions, et je ne m'en plains pas. </a:t>
            </a:r>
            <a:r>
              <a:rPr lang="fr-FR" b="1" dirty="0"/>
              <a:t>Mais je crains souvent l'endormissement au volant à cause de la quantité trop importante de travail, et du manque de sommeil qui en découle.;</a:t>
            </a:r>
          </a:p>
          <a:p>
            <a:pPr indent="12700"/>
            <a:r>
              <a:rPr lang="fr-FR" dirty="0"/>
              <a:t>- </a:t>
            </a:r>
            <a:r>
              <a:rPr lang="fr-FR" dirty="0" smtClean="0"/>
              <a:t>Elles </a:t>
            </a:r>
            <a:r>
              <a:rPr lang="fr-FR" dirty="0"/>
              <a:t>sont surtout fatigantes et stressantes;</a:t>
            </a:r>
          </a:p>
          <a:p>
            <a:pPr indent="12700"/>
            <a:r>
              <a:rPr lang="fr-FR" dirty="0"/>
              <a:t>- Selon le type de journée (déplacement inutile, longs ou nécessaires)</a:t>
            </a:r>
          </a:p>
          <a:p>
            <a:pPr indent="12700"/>
            <a:r>
              <a:rPr lang="fr-FR" dirty="0"/>
              <a:t>- facteur également de fatigue;</a:t>
            </a:r>
          </a:p>
          <a:p>
            <a:pPr indent="12700">
              <a:buFontTx/>
              <a:buChar char="-"/>
            </a:pPr>
            <a:r>
              <a:rPr lang="fr-FR" b="1" dirty="0"/>
              <a:t>Dangereuse car toujours dans un temps très contraint;</a:t>
            </a:r>
          </a:p>
          <a:p>
            <a:pPr indent="12700">
              <a:buFontTx/>
              <a:buChar char="-"/>
            </a:pPr>
            <a:r>
              <a:rPr lang="fr-FR" b="1" dirty="0"/>
              <a:t> fatigante donc dangereuse.</a:t>
            </a:r>
            <a:endParaRPr lang="fr-FR" dirty="0"/>
          </a:p>
          <a:p>
            <a:pPr indent="12700" algn="just"/>
            <a:r>
              <a:rPr lang="fr-FR" sz="2200" dirty="0" smtClean="0"/>
              <a:t>- …</a:t>
            </a:r>
            <a:endParaRPr lang="fr-FR" sz="2200" dirty="0"/>
          </a:p>
        </p:txBody>
      </p:sp>
    </p:spTree>
    <p:extLst>
      <p:ext uri="{BB962C8B-B14F-4D97-AF65-F5344CB8AC3E}">
        <p14:creationId xmlns:p14="http://schemas.microsoft.com/office/powerpoint/2010/main" val="3266592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7544" y="476672"/>
            <a:ext cx="8229600" cy="1143000"/>
          </a:xfrm>
        </p:spPr>
        <p:txBody>
          <a:bodyPr>
            <a:normAutofit fontScale="90000"/>
          </a:bodyPr>
          <a:lstStyle/>
          <a:p>
            <a:pPr algn="ctr"/>
            <a:r>
              <a:rPr lang="fr-FR" dirty="0" smtClean="0"/>
              <a:t/>
            </a:r>
            <a:br>
              <a:rPr lang="fr-FR" dirty="0" smtClean="0"/>
            </a:br>
            <a:r>
              <a:rPr lang="fr-FR" dirty="0"/>
              <a:t/>
            </a:r>
            <a:br>
              <a:rPr lang="fr-FR" dirty="0"/>
            </a:br>
            <a:r>
              <a:rPr lang="fr-FR" dirty="0" smtClean="0"/>
              <a:t>L’échantillon </a:t>
            </a:r>
            <a:endParaRPr lang="fr-FR" dirty="0"/>
          </a:p>
        </p:txBody>
      </p:sp>
      <p:sp>
        <p:nvSpPr>
          <p:cNvPr id="6" name="Titre 1"/>
          <p:cNvSpPr txBox="1">
            <a:spLocks/>
          </p:cNvSpPr>
          <p:nvPr/>
        </p:nvSpPr>
        <p:spPr>
          <a:xfrm>
            <a:off x="914400" y="4221088"/>
            <a:ext cx="8229600" cy="1143000"/>
          </a:xfrm>
          <a:prstGeom prst="rect">
            <a:avLst/>
          </a:prstGeom>
        </p:spPr>
        <p:txBody>
          <a:bodyPr vert="horz" lIns="0" rIns="0" bIns="0" anchor="b">
            <a:normAutofit fontScale="250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fr-FR" dirty="0" smtClean="0"/>
              <a:t/>
            </a:r>
            <a:br>
              <a:rPr lang="fr-FR" dirty="0" smtClean="0"/>
            </a:br>
            <a:endParaRPr lang="fr-FR" dirty="0" smtClean="0"/>
          </a:p>
          <a:p>
            <a:pPr marL="354013" indent="-354013" algn="ctr"/>
            <a:endParaRPr lang="fr-FR" sz="12800" b="1" dirty="0" smtClean="0"/>
          </a:p>
          <a:p>
            <a:r>
              <a:rPr lang="fr-FR" sz="9600" b="1" dirty="0" smtClean="0"/>
              <a:t>Date de l’enquête: du 2 au 23 mai 2016</a:t>
            </a:r>
          </a:p>
          <a:p>
            <a:endParaRPr lang="fr-FR" sz="9600" b="1" dirty="0" smtClean="0"/>
          </a:p>
          <a:p>
            <a:r>
              <a:rPr lang="fr-FR" sz="9600" b="1" dirty="0" smtClean="0"/>
              <a:t>Public cible: tous les adhérents, à jour de cotisation</a:t>
            </a:r>
          </a:p>
          <a:p>
            <a:endParaRPr lang="fr-FR" sz="9600" b="1" dirty="0" smtClean="0"/>
          </a:p>
          <a:p>
            <a:r>
              <a:rPr lang="fr-FR" sz="9600" b="1" dirty="0" smtClean="0"/>
              <a:t>Enquête complétée en ligne sur le site du SNIA-IPR avec accès sécurisé</a:t>
            </a:r>
          </a:p>
          <a:p>
            <a:endParaRPr lang="fr-FR" sz="9600" b="1" dirty="0" smtClean="0"/>
          </a:p>
          <a:p>
            <a:r>
              <a:rPr lang="fr-FR" sz="9600" b="1" dirty="0" smtClean="0"/>
              <a:t>Nombre de réponses : </a:t>
            </a:r>
            <a:r>
              <a:rPr lang="fr-FR" sz="12800" b="1" dirty="0" smtClean="0"/>
              <a:t>57 %  des adhérents en activité</a:t>
            </a:r>
            <a:endParaRPr lang="fr-FR" sz="12800" b="1" dirty="0"/>
          </a:p>
          <a:p>
            <a:pPr algn="ctr"/>
            <a:endParaRPr lang="fr-FR" sz="12800" b="1" dirty="0" smtClean="0"/>
          </a:p>
        </p:txBody>
      </p:sp>
    </p:spTree>
    <p:extLst>
      <p:ext uri="{BB962C8B-B14F-4D97-AF65-F5344CB8AC3E}">
        <p14:creationId xmlns:p14="http://schemas.microsoft.com/office/powerpoint/2010/main" val="1832253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0200" y="7600"/>
            <a:ext cx="7543800" cy="914400"/>
          </a:xfrm>
        </p:spPr>
        <p:txBody>
          <a:bodyPr/>
          <a:lstStyle/>
          <a:p>
            <a:r>
              <a:rPr lang="fr-FR" b="1" dirty="0" smtClean="0">
                <a:solidFill>
                  <a:schemeClr val="tx1"/>
                </a:solidFill>
              </a:rPr>
              <a:t>Les nuitées</a:t>
            </a:r>
            <a:endParaRPr lang="fr-FR" b="1" dirty="0">
              <a:solidFill>
                <a:schemeClr val="tx1"/>
              </a:solidFill>
            </a:endParaRPr>
          </a:p>
        </p:txBody>
      </p:sp>
      <p:graphicFrame>
        <p:nvGraphicFramePr>
          <p:cNvPr id="6" name="Graphique 5"/>
          <p:cNvGraphicFramePr>
            <a:graphicFrameLocks/>
          </p:cNvGraphicFramePr>
          <p:nvPr>
            <p:extLst>
              <p:ext uri="{D42A27DB-BD31-4B8C-83A1-F6EECF244321}">
                <p14:modId xmlns:p14="http://schemas.microsoft.com/office/powerpoint/2010/main" val="1764524778"/>
              </p:ext>
            </p:extLst>
          </p:nvPr>
        </p:nvGraphicFramePr>
        <p:xfrm>
          <a:off x="179512" y="1340768"/>
          <a:ext cx="4572000" cy="46085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aphique 7"/>
          <p:cNvGraphicFramePr>
            <a:graphicFrameLocks/>
          </p:cNvGraphicFramePr>
          <p:nvPr>
            <p:extLst>
              <p:ext uri="{D42A27DB-BD31-4B8C-83A1-F6EECF244321}">
                <p14:modId xmlns:p14="http://schemas.microsoft.com/office/powerpoint/2010/main" val="3460356388"/>
              </p:ext>
            </p:extLst>
          </p:nvPr>
        </p:nvGraphicFramePr>
        <p:xfrm>
          <a:off x="4283968" y="1340768"/>
          <a:ext cx="4572000" cy="46805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135681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116632"/>
            <a:ext cx="7543800" cy="914400"/>
          </a:xfrm>
        </p:spPr>
        <p:txBody>
          <a:bodyPr/>
          <a:lstStyle/>
          <a:p>
            <a:r>
              <a:rPr lang="fr-FR" dirty="0" smtClean="0">
                <a:solidFill>
                  <a:schemeClr val="tx1"/>
                </a:solidFill>
              </a:rPr>
              <a:t>Locaux et Matériel</a:t>
            </a:r>
            <a:endParaRPr lang="fr-FR" dirty="0">
              <a:solidFill>
                <a:schemeClr val="tx1"/>
              </a:solidFill>
            </a:endParaRPr>
          </a:p>
        </p:txBody>
      </p:sp>
      <p:graphicFrame>
        <p:nvGraphicFramePr>
          <p:cNvPr id="9" name="Graphique 8"/>
          <p:cNvGraphicFramePr>
            <a:graphicFrameLocks/>
          </p:cNvGraphicFramePr>
          <p:nvPr>
            <p:extLst>
              <p:ext uri="{D42A27DB-BD31-4B8C-83A1-F6EECF244321}">
                <p14:modId xmlns:p14="http://schemas.microsoft.com/office/powerpoint/2010/main" val="2084693040"/>
              </p:ext>
            </p:extLst>
          </p:nvPr>
        </p:nvGraphicFramePr>
        <p:xfrm>
          <a:off x="179512" y="908720"/>
          <a:ext cx="4680520" cy="58326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aphique 10"/>
          <p:cNvGraphicFramePr>
            <a:graphicFrameLocks/>
          </p:cNvGraphicFramePr>
          <p:nvPr>
            <p:extLst>
              <p:ext uri="{D42A27DB-BD31-4B8C-83A1-F6EECF244321}">
                <p14:modId xmlns:p14="http://schemas.microsoft.com/office/powerpoint/2010/main" val="214205469"/>
              </p:ext>
            </p:extLst>
          </p:nvPr>
        </p:nvGraphicFramePr>
        <p:xfrm>
          <a:off x="4588227" y="908720"/>
          <a:ext cx="4572000" cy="59492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7930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305800" cy="836712"/>
          </a:xfrm>
        </p:spPr>
        <p:txBody>
          <a:bodyPr>
            <a:normAutofit/>
          </a:bodyPr>
          <a:lstStyle/>
          <a:p>
            <a:r>
              <a:rPr lang="fr-FR" sz="3600" dirty="0" smtClean="0"/>
              <a:t>Qualité des locaux 1.17: commentaires</a:t>
            </a:r>
            <a:endParaRPr lang="fr-FR" sz="3600" dirty="0"/>
          </a:p>
        </p:txBody>
      </p:sp>
      <p:sp>
        <p:nvSpPr>
          <p:cNvPr id="3" name="Rectangle 2"/>
          <p:cNvSpPr/>
          <p:nvPr/>
        </p:nvSpPr>
        <p:spPr>
          <a:xfrm>
            <a:off x="539552" y="836712"/>
            <a:ext cx="8049120" cy="6217087"/>
          </a:xfrm>
          <a:prstGeom prst="rect">
            <a:avLst/>
          </a:prstGeom>
        </p:spPr>
        <p:txBody>
          <a:bodyPr wrap="square">
            <a:spAutoFit/>
          </a:bodyPr>
          <a:lstStyle/>
          <a:p>
            <a:pPr algn="just"/>
            <a:r>
              <a:rPr lang="fr-FR" dirty="0"/>
              <a:t> </a:t>
            </a:r>
            <a:r>
              <a:rPr lang="fr-FR" dirty="0" smtClean="0"/>
              <a:t>-</a:t>
            </a:r>
            <a:r>
              <a:rPr lang="fr-FR" sz="1900" dirty="0" smtClean="0"/>
              <a:t>L‘ »</a:t>
            </a:r>
            <a:r>
              <a:rPr lang="fr-FR" sz="1900" i="1" dirty="0" smtClean="0"/>
              <a:t>open </a:t>
            </a:r>
            <a:r>
              <a:rPr lang="fr-FR" sz="1900" i="1" dirty="0" err="1" smtClean="0"/>
              <a:t>space</a:t>
            </a:r>
            <a:r>
              <a:rPr lang="fr-FR" sz="1900" i="1" dirty="0" smtClean="0"/>
              <a:t> » </a:t>
            </a:r>
            <a:r>
              <a:rPr lang="fr-FR" sz="1900" dirty="0"/>
              <a:t>n'est pas propice à un travail qui nécessite calme et</a:t>
            </a:r>
          </a:p>
          <a:p>
            <a:pPr algn="just"/>
            <a:r>
              <a:rPr lang="fr-FR" sz="1900" dirty="0"/>
              <a:t>r</a:t>
            </a:r>
            <a:r>
              <a:rPr lang="fr-FR" sz="1900" dirty="0" smtClean="0"/>
              <a:t>éflexion;</a:t>
            </a:r>
            <a:endParaRPr lang="fr-FR" sz="1900" dirty="0"/>
          </a:p>
          <a:p>
            <a:pPr algn="just"/>
            <a:r>
              <a:rPr lang="fr-FR" sz="1900" dirty="0"/>
              <a:t>- N'avons pas de bureau ou place "personnelle", nous nous partageons</a:t>
            </a:r>
          </a:p>
          <a:p>
            <a:pPr algn="just"/>
            <a:r>
              <a:rPr lang="fr-FR" sz="1900" dirty="0"/>
              <a:t>l'espace...d'où la nécessité d'avoir un appartement loué pour mon cas</a:t>
            </a:r>
          </a:p>
          <a:p>
            <a:pPr algn="just"/>
            <a:r>
              <a:rPr lang="fr-FR" sz="1900" dirty="0"/>
              <a:t>avec une pièce dédiée au travail...</a:t>
            </a:r>
          </a:p>
          <a:p>
            <a:pPr algn="just"/>
            <a:r>
              <a:rPr lang="fr-FR" sz="1900" dirty="0" smtClean="0"/>
              <a:t>- </a:t>
            </a:r>
            <a:r>
              <a:rPr lang="fr-FR" sz="1900" dirty="0"/>
              <a:t>11 IA-IPR dans </a:t>
            </a:r>
            <a:r>
              <a:rPr lang="fr-FR" sz="1900" dirty="0" smtClean="0"/>
              <a:t>un « </a:t>
            </a:r>
            <a:r>
              <a:rPr lang="fr-FR" sz="1900" i="1" dirty="0" smtClean="0"/>
              <a:t>open </a:t>
            </a:r>
            <a:r>
              <a:rPr lang="fr-FR" sz="1900" i="1" dirty="0" err="1" smtClean="0"/>
              <a:t>space</a:t>
            </a:r>
            <a:r>
              <a:rPr lang="fr-FR" sz="1900" i="1" dirty="0" smtClean="0"/>
              <a:t> »</a:t>
            </a:r>
            <a:r>
              <a:rPr lang="fr-FR" sz="1900" dirty="0" smtClean="0"/>
              <a:t>;</a:t>
            </a:r>
            <a:endParaRPr lang="fr-FR" sz="1900" dirty="0"/>
          </a:p>
          <a:p>
            <a:pPr algn="just"/>
            <a:r>
              <a:rPr lang="fr-FR" sz="1900" dirty="0"/>
              <a:t>- Nous venons de rejoindre des nouveaux locaux qui sont neufs, plus</a:t>
            </a:r>
          </a:p>
          <a:p>
            <a:pPr algn="just"/>
            <a:r>
              <a:rPr lang="fr-FR" sz="1900" dirty="0"/>
              <a:t>propres et lumineux. par contre, nous n'avons gagné aucune place et </a:t>
            </a:r>
            <a:r>
              <a:rPr lang="fr-FR" sz="1900" dirty="0" smtClean="0"/>
              <a:t>nous sommes </a:t>
            </a:r>
            <a:r>
              <a:rPr lang="fr-FR" sz="1900" dirty="0"/>
              <a:t>contraints à des chaises musicales et peu d'espace </a:t>
            </a:r>
            <a:r>
              <a:rPr lang="fr-FR" sz="1900" dirty="0" smtClean="0"/>
              <a:t>de confidentialité </a:t>
            </a:r>
            <a:r>
              <a:rPr lang="fr-FR" sz="1900" dirty="0"/>
              <a:t>pour </a:t>
            </a:r>
            <a:r>
              <a:rPr lang="fr-FR" sz="1900" dirty="0" smtClean="0"/>
              <a:t>travailler;</a:t>
            </a:r>
          </a:p>
          <a:p>
            <a:pPr algn="just"/>
            <a:r>
              <a:rPr lang="fr-FR" sz="1900" b="1" dirty="0" smtClean="0"/>
              <a:t>- </a:t>
            </a:r>
            <a:r>
              <a:rPr lang="fr-FR" sz="1900" dirty="0"/>
              <a:t>Une grande salle réunissant tous les IPR..... Travail impossible!</a:t>
            </a:r>
          </a:p>
          <a:p>
            <a:pPr algn="just"/>
            <a:r>
              <a:rPr lang="fr-FR" sz="1900" dirty="0" smtClean="0"/>
              <a:t>- Pas </a:t>
            </a:r>
            <a:r>
              <a:rPr lang="fr-FR" sz="1900" dirty="0"/>
              <a:t>de bureau ni de places suffisantes pour travailler au rectorat: 20</a:t>
            </a:r>
          </a:p>
          <a:p>
            <a:pPr algn="just"/>
            <a:r>
              <a:rPr lang="fr-FR" sz="1900" dirty="0"/>
              <a:t>chaises pour 46 inspecteurs, une dizaine de câbles réseau et wifi </a:t>
            </a:r>
            <a:r>
              <a:rPr lang="fr-FR" sz="1900" dirty="0" smtClean="0"/>
              <a:t>aléatoire;</a:t>
            </a:r>
            <a:endParaRPr lang="fr-FR" sz="1900" dirty="0"/>
          </a:p>
          <a:p>
            <a:pPr algn="just"/>
            <a:r>
              <a:rPr lang="fr-FR" sz="1900" dirty="0"/>
              <a:t>- </a:t>
            </a:r>
            <a:r>
              <a:rPr lang="fr-FR" sz="1900" dirty="0" smtClean="0"/>
              <a:t>Le </a:t>
            </a:r>
            <a:r>
              <a:rPr lang="fr-FR" sz="1900" dirty="0"/>
              <a:t>rectorat </a:t>
            </a:r>
            <a:r>
              <a:rPr lang="fr-FR" sz="1900" dirty="0" smtClean="0"/>
              <a:t> est </a:t>
            </a:r>
            <a:r>
              <a:rPr lang="fr-FR" sz="1900" dirty="0"/>
              <a:t>très mal équipé pour les inspecteurs : un </a:t>
            </a:r>
            <a:r>
              <a:rPr lang="fr-FR" sz="1900" dirty="0" smtClean="0"/>
              <a:t>seul "</a:t>
            </a:r>
            <a:r>
              <a:rPr lang="fr-FR" sz="1900" i="1" dirty="0" smtClean="0"/>
              <a:t>open </a:t>
            </a:r>
            <a:r>
              <a:rPr lang="fr-FR" sz="1900" i="1" dirty="0" err="1"/>
              <a:t>space</a:t>
            </a:r>
            <a:r>
              <a:rPr lang="fr-FR" sz="1900" dirty="0"/>
              <a:t>" pour tous, pas de lieu privatisé ou confidentiel. Ce </a:t>
            </a:r>
            <a:r>
              <a:rPr lang="fr-FR" sz="1900" dirty="0" smtClean="0"/>
              <a:t>n'est pas </a:t>
            </a:r>
            <a:r>
              <a:rPr lang="fr-FR" sz="1900" dirty="0"/>
              <a:t>un lieu de </a:t>
            </a:r>
            <a:r>
              <a:rPr lang="fr-FR" sz="1900" dirty="0" smtClean="0"/>
              <a:t>travail</a:t>
            </a:r>
            <a:r>
              <a:rPr lang="fr-FR" sz="1900" dirty="0"/>
              <a:t>;</a:t>
            </a:r>
            <a:endParaRPr lang="fr-FR" sz="1900" dirty="0" smtClean="0"/>
          </a:p>
          <a:p>
            <a:pPr algn="just"/>
            <a:r>
              <a:rPr lang="fr-FR" sz="1900" dirty="0" smtClean="0"/>
              <a:t>-Espace </a:t>
            </a:r>
            <a:r>
              <a:rPr lang="fr-FR" sz="1900" dirty="0"/>
              <a:t>suffisant mais peu propice au travail (bruit, passage, équipement)</a:t>
            </a:r>
          </a:p>
          <a:p>
            <a:pPr algn="just"/>
            <a:r>
              <a:rPr lang="fr-FR" sz="1900" dirty="0" smtClean="0"/>
              <a:t>-lieu </a:t>
            </a:r>
            <a:r>
              <a:rPr lang="fr-FR" sz="1900" dirty="0"/>
              <a:t>du bureau différent du rectorat et des services. </a:t>
            </a:r>
            <a:r>
              <a:rPr lang="fr-FR" sz="1900" dirty="0" smtClean="0"/>
              <a:t>Nombreux allers-retours, 1 </a:t>
            </a:r>
            <a:r>
              <a:rPr lang="fr-FR" sz="1900" dirty="0"/>
              <a:t>pièce de 20 m2 pour 20 inspecteurs dans des locaux </a:t>
            </a:r>
            <a:r>
              <a:rPr lang="fr-FR" sz="1900" dirty="0" smtClean="0"/>
              <a:t>préfabriqués devenus définitifs…</a:t>
            </a:r>
            <a:endParaRPr lang="fr-FR" sz="1900" dirty="0"/>
          </a:p>
          <a:p>
            <a:endParaRPr lang="fr-FR" dirty="0"/>
          </a:p>
        </p:txBody>
      </p:sp>
    </p:spTree>
    <p:extLst>
      <p:ext uri="{BB962C8B-B14F-4D97-AF65-F5344CB8AC3E}">
        <p14:creationId xmlns:p14="http://schemas.microsoft.com/office/powerpoint/2010/main" val="1212319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71600" y="188640"/>
            <a:ext cx="7543800" cy="914400"/>
          </a:xfrm>
        </p:spPr>
        <p:txBody>
          <a:bodyPr/>
          <a:lstStyle/>
          <a:p>
            <a:r>
              <a:rPr lang="fr-FR" dirty="0" smtClean="0">
                <a:solidFill>
                  <a:schemeClr val="tx1"/>
                </a:solidFill>
              </a:rPr>
              <a:t>Equilibre et disponibilité</a:t>
            </a:r>
            <a:endParaRPr lang="fr-FR" dirty="0">
              <a:solidFill>
                <a:schemeClr val="tx1"/>
              </a:solidFill>
            </a:endParaRPr>
          </a:p>
        </p:txBody>
      </p:sp>
      <p:graphicFrame>
        <p:nvGraphicFramePr>
          <p:cNvPr id="5" name="Graphique 4"/>
          <p:cNvGraphicFramePr>
            <a:graphicFrameLocks/>
          </p:cNvGraphicFramePr>
          <p:nvPr>
            <p:extLst>
              <p:ext uri="{D42A27DB-BD31-4B8C-83A1-F6EECF244321}">
                <p14:modId xmlns:p14="http://schemas.microsoft.com/office/powerpoint/2010/main" val="4091762904"/>
              </p:ext>
            </p:extLst>
          </p:nvPr>
        </p:nvGraphicFramePr>
        <p:xfrm>
          <a:off x="4860032" y="1124744"/>
          <a:ext cx="3816424" cy="547260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aphique 8"/>
          <p:cNvGraphicFramePr>
            <a:graphicFrameLocks/>
          </p:cNvGraphicFramePr>
          <p:nvPr>
            <p:extLst>
              <p:ext uri="{D42A27DB-BD31-4B8C-83A1-F6EECF244321}">
                <p14:modId xmlns:p14="http://schemas.microsoft.com/office/powerpoint/2010/main" val="4018031918"/>
              </p:ext>
            </p:extLst>
          </p:nvPr>
        </p:nvGraphicFramePr>
        <p:xfrm>
          <a:off x="251520" y="1196752"/>
          <a:ext cx="4572000" cy="5661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36756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305800" cy="576064"/>
          </a:xfrm>
        </p:spPr>
        <p:txBody>
          <a:bodyPr>
            <a:noAutofit/>
          </a:bodyPr>
          <a:lstStyle/>
          <a:p>
            <a:r>
              <a:rPr lang="fr-FR" sz="3600" dirty="0" smtClean="0"/>
              <a:t>Equilibre 1.19: commentaires</a:t>
            </a:r>
            <a:endParaRPr lang="fr-FR" sz="3600" dirty="0"/>
          </a:p>
        </p:txBody>
      </p:sp>
      <p:sp>
        <p:nvSpPr>
          <p:cNvPr id="3" name="Rectangle 2"/>
          <p:cNvSpPr/>
          <p:nvPr/>
        </p:nvSpPr>
        <p:spPr>
          <a:xfrm>
            <a:off x="107504" y="692696"/>
            <a:ext cx="8496944" cy="5355312"/>
          </a:xfrm>
          <a:prstGeom prst="rect">
            <a:avLst/>
          </a:prstGeom>
        </p:spPr>
        <p:txBody>
          <a:bodyPr wrap="square">
            <a:spAutoFit/>
          </a:bodyPr>
          <a:lstStyle/>
          <a:p>
            <a:r>
              <a:rPr lang="fr-FR" dirty="0" smtClean="0"/>
              <a:t>- Cela </a:t>
            </a:r>
            <a:r>
              <a:rPr lang="fr-FR" dirty="0"/>
              <a:t>reste toutefois de l'ordre de l'équilibriste : nous </a:t>
            </a:r>
            <a:r>
              <a:rPr lang="fr-FR" dirty="0" smtClean="0"/>
              <a:t>sommes toujours </a:t>
            </a:r>
            <a:r>
              <a:rPr lang="fr-FR" dirty="0"/>
              <a:t>tiraillés par les demandes multiples et des calendriers </a:t>
            </a:r>
            <a:r>
              <a:rPr lang="fr-FR" dirty="0" smtClean="0"/>
              <a:t>souvent intenables</a:t>
            </a:r>
            <a:r>
              <a:rPr lang="fr-FR" dirty="0"/>
              <a:t>. Pas facile dans ces conditions d'anticiper et </a:t>
            </a:r>
            <a:r>
              <a:rPr lang="fr-FR" dirty="0" smtClean="0"/>
              <a:t>d'équilibrer;</a:t>
            </a:r>
            <a:endParaRPr lang="fr-FR" dirty="0"/>
          </a:p>
          <a:p>
            <a:r>
              <a:rPr lang="fr-FR" dirty="0"/>
              <a:t>- Pas de choix à faire. Le travail doit se faire et c'est le temps à </a:t>
            </a:r>
            <a:r>
              <a:rPr lang="fr-FR" dirty="0" smtClean="0"/>
              <a:t>y consacrer </a:t>
            </a:r>
            <a:r>
              <a:rPr lang="fr-FR" dirty="0"/>
              <a:t>qui est à trouver</a:t>
            </a:r>
            <a:r>
              <a:rPr lang="fr-FR" dirty="0" smtClean="0"/>
              <a:t>! Nous </a:t>
            </a:r>
            <a:r>
              <a:rPr lang="fr-FR" dirty="0"/>
              <a:t>en sommes là!</a:t>
            </a:r>
          </a:p>
          <a:p>
            <a:r>
              <a:rPr lang="fr-FR" b="1" dirty="0" smtClean="0"/>
              <a:t>- </a:t>
            </a:r>
            <a:r>
              <a:rPr lang="fr-FR" dirty="0"/>
              <a:t>L</a:t>
            </a:r>
            <a:r>
              <a:rPr lang="fr-FR" dirty="0" smtClean="0"/>
              <a:t>es </a:t>
            </a:r>
            <a:r>
              <a:rPr lang="fr-FR" dirty="0"/>
              <a:t>"urgences" de dernière minute ont tendance à dérégler </a:t>
            </a:r>
            <a:r>
              <a:rPr lang="fr-FR" dirty="0" smtClean="0"/>
              <a:t>l'équilibre prévisionnel</a:t>
            </a:r>
            <a:r>
              <a:rPr lang="fr-FR" dirty="0"/>
              <a:t>...</a:t>
            </a:r>
          </a:p>
          <a:p>
            <a:r>
              <a:rPr lang="fr-FR" dirty="0"/>
              <a:t>- </a:t>
            </a:r>
            <a:r>
              <a:rPr lang="fr-FR" dirty="0" smtClean="0"/>
              <a:t>Il m'est </a:t>
            </a:r>
            <a:r>
              <a:rPr lang="fr-FR" dirty="0"/>
              <a:t>impossible de faire face à toutes les missions. Je </a:t>
            </a:r>
            <a:r>
              <a:rPr lang="fr-FR" dirty="0" smtClean="0"/>
              <a:t>m'implique donc </a:t>
            </a:r>
            <a:r>
              <a:rPr lang="fr-FR" dirty="0"/>
              <a:t>très peu dans les missions transversales pour me rendre </a:t>
            </a:r>
            <a:r>
              <a:rPr lang="fr-FR" dirty="0" smtClean="0"/>
              <a:t>disponible pour </a:t>
            </a:r>
            <a:r>
              <a:rPr lang="fr-FR" dirty="0"/>
              <a:t>les enseignants.... et l'organisation des examens!</a:t>
            </a:r>
          </a:p>
          <a:p>
            <a:r>
              <a:rPr lang="fr-FR" b="1" dirty="0"/>
              <a:t>- </a:t>
            </a:r>
            <a:r>
              <a:rPr lang="fr-FR" dirty="0"/>
              <a:t>Sentiment d'être </a:t>
            </a:r>
            <a:r>
              <a:rPr lang="fr-FR" b="1" dirty="0"/>
              <a:t>le couteau suisse d'une institution</a:t>
            </a:r>
            <a:r>
              <a:rPr lang="fr-FR" dirty="0"/>
              <a:t> qui multiplie </a:t>
            </a:r>
            <a:r>
              <a:rPr lang="fr-FR" dirty="0" smtClean="0"/>
              <a:t>nos missions </a:t>
            </a:r>
            <a:r>
              <a:rPr lang="fr-FR" dirty="0"/>
              <a:t>tout en étant incapable de les </a:t>
            </a:r>
            <a:r>
              <a:rPr lang="fr-FR" dirty="0" smtClean="0"/>
              <a:t>prioriser (sauf </a:t>
            </a:r>
            <a:r>
              <a:rPr lang="fr-FR" dirty="0"/>
              <a:t>commande </a:t>
            </a:r>
            <a:r>
              <a:rPr lang="fr-FR" dirty="0" smtClean="0"/>
              <a:t>ferme du </a:t>
            </a:r>
            <a:r>
              <a:rPr lang="fr-FR" dirty="0"/>
              <a:t>politique, avec la mise en place de la "réforme" du collège par </a:t>
            </a:r>
            <a:r>
              <a:rPr lang="fr-FR" dirty="0" smtClean="0"/>
              <a:t>exemple);</a:t>
            </a:r>
            <a:endParaRPr lang="fr-FR" dirty="0"/>
          </a:p>
          <a:p>
            <a:r>
              <a:rPr lang="fr-FR" dirty="0"/>
              <a:t>- </a:t>
            </a:r>
            <a:r>
              <a:rPr lang="fr-FR" dirty="0" smtClean="0"/>
              <a:t>Cela </a:t>
            </a:r>
            <a:r>
              <a:rPr lang="fr-FR" dirty="0"/>
              <a:t>relève souvent de l'équilibriste. Pas de hiérarchie </a:t>
            </a:r>
            <a:r>
              <a:rPr lang="fr-FR" dirty="0" smtClean="0"/>
              <a:t>claire des </a:t>
            </a:r>
            <a:r>
              <a:rPr lang="fr-FR" dirty="0"/>
              <a:t>missions au niveau </a:t>
            </a:r>
            <a:r>
              <a:rPr lang="fr-FR" dirty="0" smtClean="0"/>
              <a:t>académique;</a:t>
            </a:r>
            <a:endParaRPr lang="fr-FR" dirty="0"/>
          </a:p>
          <a:p>
            <a:r>
              <a:rPr lang="fr-FR" dirty="0"/>
              <a:t>- Il faut jongler en permanence et on a rarement le temps de </a:t>
            </a:r>
            <a:r>
              <a:rPr lang="fr-FR" dirty="0" smtClean="0"/>
              <a:t>se consacrer </a:t>
            </a:r>
            <a:r>
              <a:rPr lang="fr-FR" dirty="0"/>
              <a:t>à une tâche de manière </a:t>
            </a:r>
            <a:r>
              <a:rPr lang="fr-FR" dirty="0" smtClean="0"/>
              <a:t>efficace;</a:t>
            </a:r>
            <a:endParaRPr lang="fr-FR" dirty="0"/>
          </a:p>
          <a:p>
            <a:r>
              <a:rPr lang="fr-FR" dirty="0" smtClean="0"/>
              <a:t>- Nécessite </a:t>
            </a:r>
            <a:r>
              <a:rPr lang="fr-FR" dirty="0"/>
              <a:t>une organisation du temps très rigoureuse dont </a:t>
            </a:r>
            <a:r>
              <a:rPr lang="fr-FR" dirty="0" smtClean="0"/>
              <a:t>la planification </a:t>
            </a:r>
            <a:r>
              <a:rPr lang="fr-FR" dirty="0"/>
              <a:t>optimale prend aussi du </a:t>
            </a:r>
            <a:r>
              <a:rPr lang="fr-FR" dirty="0" smtClean="0"/>
              <a:t>temps;</a:t>
            </a:r>
            <a:endParaRPr lang="fr-FR" dirty="0"/>
          </a:p>
          <a:p>
            <a:r>
              <a:rPr lang="fr-FR" dirty="0"/>
              <a:t>- Nous manquons de temps pour les réunions entre </a:t>
            </a:r>
            <a:r>
              <a:rPr lang="fr-FR" dirty="0" smtClean="0"/>
              <a:t>collègues;</a:t>
            </a:r>
            <a:endParaRPr lang="fr-FR" dirty="0"/>
          </a:p>
        </p:txBody>
      </p:sp>
    </p:spTree>
    <p:extLst>
      <p:ext uri="{BB962C8B-B14F-4D97-AF65-F5344CB8AC3E}">
        <p14:creationId xmlns:p14="http://schemas.microsoft.com/office/powerpoint/2010/main" val="830826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9109" y="-114987"/>
            <a:ext cx="8305800" cy="1052736"/>
          </a:xfrm>
        </p:spPr>
        <p:txBody>
          <a:bodyPr>
            <a:normAutofit fontScale="90000"/>
          </a:bodyPr>
          <a:lstStyle/>
          <a:p>
            <a:r>
              <a:rPr lang="fr-FR" sz="3600" dirty="0" smtClean="0"/>
              <a:t>Temps de cerveau disponible 1.20 : commentaires</a:t>
            </a:r>
            <a:endParaRPr lang="fr-FR" sz="3600" dirty="0"/>
          </a:p>
        </p:txBody>
      </p:sp>
      <p:sp>
        <p:nvSpPr>
          <p:cNvPr id="3" name="Rectangle 2"/>
          <p:cNvSpPr/>
          <p:nvPr/>
        </p:nvSpPr>
        <p:spPr>
          <a:xfrm>
            <a:off x="152176" y="908720"/>
            <a:ext cx="8964486" cy="5062924"/>
          </a:xfrm>
          <a:prstGeom prst="rect">
            <a:avLst/>
          </a:prstGeom>
        </p:spPr>
        <p:txBody>
          <a:bodyPr wrap="square">
            <a:spAutoFit/>
          </a:bodyPr>
          <a:lstStyle/>
          <a:p>
            <a:pPr algn="just"/>
            <a:r>
              <a:rPr lang="fr-FR" sz="1900" dirty="0" smtClean="0"/>
              <a:t>- Il </a:t>
            </a:r>
            <a:r>
              <a:rPr lang="fr-FR" sz="1900" dirty="0"/>
              <a:t>est très difficile de prendre le temps de lire et de réfléchir. </a:t>
            </a:r>
            <a:r>
              <a:rPr lang="fr-FR" sz="1900" dirty="0" smtClean="0"/>
              <a:t>La difficulté </a:t>
            </a:r>
            <a:r>
              <a:rPr lang="fr-FR" sz="1900" dirty="0"/>
              <a:t>à gérer l'agenda et les priorités sans cesses </a:t>
            </a:r>
            <a:r>
              <a:rPr lang="fr-FR" sz="1900" dirty="0" smtClean="0"/>
              <a:t>réévaluées empêchent </a:t>
            </a:r>
            <a:r>
              <a:rPr lang="fr-FR" sz="1900" dirty="0"/>
              <a:t>la plupart du temps de prévoir des plages libres pour cela.</a:t>
            </a:r>
          </a:p>
          <a:p>
            <a:pPr algn="just"/>
            <a:r>
              <a:rPr lang="fr-FR" sz="1900" dirty="0" smtClean="0"/>
              <a:t>- </a:t>
            </a:r>
            <a:r>
              <a:rPr lang="fr-FR" sz="1900" b="1" dirty="0"/>
              <a:t>J</a:t>
            </a:r>
            <a:r>
              <a:rPr lang="fr-FR" sz="1900" dirty="0"/>
              <a:t>e prends un temps de lecture sur une partie du WE et sur le sommeil...</a:t>
            </a:r>
          </a:p>
          <a:p>
            <a:pPr algn="just"/>
            <a:r>
              <a:rPr lang="fr-FR" sz="1900" dirty="0" smtClean="0"/>
              <a:t>- Nous </a:t>
            </a:r>
            <a:r>
              <a:rPr lang="fr-FR" sz="1900" dirty="0"/>
              <a:t>sommes tout le temps dans l'action et n'avons plus le temps </a:t>
            </a:r>
            <a:r>
              <a:rPr lang="fr-FR" sz="1900" dirty="0" smtClean="0"/>
              <a:t>de mettre </a:t>
            </a:r>
            <a:r>
              <a:rPr lang="fr-FR" sz="1900" dirty="0"/>
              <a:t>à jour nos connaissances qui évoluent sans cesse dans </a:t>
            </a:r>
            <a:r>
              <a:rPr lang="fr-FR" sz="1900" dirty="0" smtClean="0"/>
              <a:t>ma discipline</a:t>
            </a:r>
            <a:r>
              <a:rPr lang="fr-FR" sz="1900" dirty="0"/>
              <a:t>, ni de travailler réellement dans la collégialité. </a:t>
            </a:r>
            <a:endParaRPr lang="fr-FR" sz="1900" dirty="0" smtClean="0"/>
          </a:p>
          <a:p>
            <a:pPr algn="just"/>
            <a:r>
              <a:rPr lang="fr-FR" sz="1900" b="1" dirty="0" smtClean="0"/>
              <a:t>- </a:t>
            </a:r>
            <a:r>
              <a:rPr lang="fr-FR" sz="1900" dirty="0" smtClean="0"/>
              <a:t>C'est </a:t>
            </a:r>
            <a:r>
              <a:rPr lang="fr-FR" sz="1900" dirty="0"/>
              <a:t>la part qui est la plus négligée et cela devient </a:t>
            </a:r>
            <a:r>
              <a:rPr lang="fr-FR" sz="1900" dirty="0" smtClean="0"/>
              <a:t>problématique pour </a:t>
            </a:r>
            <a:r>
              <a:rPr lang="fr-FR" sz="1900" dirty="0"/>
              <a:t>un corps expert de pédagogie, de référence scientifique </a:t>
            </a:r>
            <a:r>
              <a:rPr lang="fr-FR" sz="1900" dirty="0" smtClean="0"/>
              <a:t>de discipline </a:t>
            </a:r>
            <a:r>
              <a:rPr lang="fr-FR" sz="1900" dirty="0"/>
              <a:t>et taxé d'intellectuel. </a:t>
            </a:r>
            <a:endParaRPr lang="fr-FR" sz="1900" dirty="0" smtClean="0"/>
          </a:p>
          <a:p>
            <a:pPr algn="just"/>
            <a:r>
              <a:rPr lang="fr-FR" sz="1900" dirty="0" smtClean="0"/>
              <a:t>- Ce </a:t>
            </a:r>
            <a:r>
              <a:rPr lang="fr-FR" sz="1900" dirty="0"/>
              <a:t>temps n'existe plus depuis longtemps</a:t>
            </a:r>
            <a:r>
              <a:rPr lang="fr-FR" sz="1900" dirty="0" smtClean="0"/>
              <a:t>!</a:t>
            </a:r>
          </a:p>
          <a:p>
            <a:pPr algn="just">
              <a:buFontTx/>
              <a:buChar char="-"/>
            </a:pPr>
            <a:r>
              <a:rPr lang="fr-FR" sz="1900" dirty="0" smtClean="0"/>
              <a:t>Aucun </a:t>
            </a:r>
            <a:r>
              <a:rPr lang="fr-FR" sz="1900" dirty="0"/>
              <a:t>moment de disponible pour enrichir et développer </a:t>
            </a:r>
            <a:r>
              <a:rPr lang="fr-FR" sz="1900" dirty="0" smtClean="0"/>
              <a:t>mes connaissances </a:t>
            </a:r>
            <a:r>
              <a:rPr lang="fr-FR" sz="1900" dirty="0"/>
              <a:t>et </a:t>
            </a:r>
            <a:r>
              <a:rPr lang="fr-FR" sz="1900" dirty="0" smtClean="0"/>
              <a:t>compétences;</a:t>
            </a:r>
          </a:p>
          <a:p>
            <a:pPr algn="just">
              <a:buFontTx/>
              <a:buChar char="-"/>
            </a:pPr>
            <a:r>
              <a:rPr lang="fr-FR" sz="1900" dirty="0" smtClean="0"/>
              <a:t> Il </a:t>
            </a:r>
            <a:r>
              <a:rPr lang="fr-FR" sz="1900" dirty="0"/>
              <a:t>faut prendre ce temps mais cela se paie souvent </a:t>
            </a:r>
            <a:r>
              <a:rPr lang="fr-FR" sz="1900" dirty="0" smtClean="0"/>
              <a:t>ensuite</a:t>
            </a:r>
            <a:r>
              <a:rPr lang="fr-FR" sz="1900" b="1" dirty="0"/>
              <a:t>;</a:t>
            </a:r>
          </a:p>
          <a:p>
            <a:pPr algn="just"/>
            <a:r>
              <a:rPr lang="fr-FR" sz="1900" b="1" dirty="0" smtClean="0"/>
              <a:t>- </a:t>
            </a:r>
            <a:r>
              <a:rPr lang="fr-FR" sz="1900" dirty="0"/>
              <a:t>C</a:t>
            </a:r>
            <a:r>
              <a:rPr lang="fr-FR" sz="1900" dirty="0" smtClean="0"/>
              <a:t>erveau </a:t>
            </a:r>
            <a:r>
              <a:rPr lang="fr-FR" sz="1900" dirty="0"/>
              <a:t>saturé trop souvent ! </a:t>
            </a:r>
            <a:endParaRPr lang="fr-FR" sz="1900" dirty="0" smtClean="0"/>
          </a:p>
          <a:p>
            <a:pPr algn="just"/>
            <a:r>
              <a:rPr lang="fr-FR" sz="1900" dirty="0" smtClean="0"/>
              <a:t>- C'est </a:t>
            </a:r>
            <a:r>
              <a:rPr lang="fr-FR" sz="1900" dirty="0"/>
              <a:t>un vrai problème et c'est inadmissible pour des cadres</a:t>
            </a:r>
            <a:r>
              <a:rPr lang="fr-FR" sz="1900" dirty="0" smtClean="0"/>
              <a:t>..</a:t>
            </a:r>
          </a:p>
          <a:p>
            <a:pPr algn="just"/>
            <a:r>
              <a:rPr lang="fr-FR" sz="1900" dirty="0" smtClean="0"/>
              <a:t>- Je </a:t>
            </a:r>
            <a:r>
              <a:rPr lang="fr-FR" sz="1900" dirty="0"/>
              <a:t>n'arrive malheureusement plus à maintenir de veille pédagogique,</a:t>
            </a:r>
          </a:p>
          <a:p>
            <a:pPr algn="just"/>
            <a:r>
              <a:rPr lang="fr-FR" sz="1900" dirty="0" smtClean="0"/>
              <a:t>scientifique </a:t>
            </a:r>
            <a:r>
              <a:rPr lang="fr-FR" sz="1900" dirty="0"/>
              <a:t>ou technologique... c'est très gênant pour ma </a:t>
            </a:r>
            <a:r>
              <a:rPr lang="fr-FR" sz="1900" dirty="0" smtClean="0"/>
              <a:t>crédibilité d'inspecteur</a:t>
            </a:r>
            <a:r>
              <a:rPr lang="fr-FR" sz="1900" dirty="0"/>
              <a:t>;</a:t>
            </a:r>
          </a:p>
        </p:txBody>
      </p:sp>
    </p:spTree>
    <p:extLst>
      <p:ext uri="{BB962C8B-B14F-4D97-AF65-F5344CB8AC3E}">
        <p14:creationId xmlns:p14="http://schemas.microsoft.com/office/powerpoint/2010/main" val="686226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solidFill>
                  <a:srgbClr val="C00000"/>
                </a:solidFill>
              </a:rPr>
              <a:t>Deuxième partie</a:t>
            </a:r>
            <a:endParaRPr lang="fr-FR" dirty="0">
              <a:solidFill>
                <a:srgbClr val="C00000"/>
              </a:solidFill>
            </a:endParaRPr>
          </a:p>
        </p:txBody>
      </p:sp>
      <p:sp>
        <p:nvSpPr>
          <p:cNvPr id="3" name="Espace réservé du texte 2"/>
          <p:cNvSpPr>
            <a:spLocks noGrp="1"/>
          </p:cNvSpPr>
          <p:nvPr>
            <p:ph type="body" idx="1"/>
          </p:nvPr>
        </p:nvSpPr>
        <p:spPr>
          <a:xfrm>
            <a:off x="755576" y="3501008"/>
            <a:ext cx="7772400" cy="1509712"/>
          </a:xfrm>
        </p:spPr>
        <p:txBody>
          <a:bodyPr/>
          <a:lstStyle/>
          <a:p>
            <a:pPr lvl="0" algn="ctr"/>
            <a:r>
              <a:rPr lang="fr-FR" sz="3600" b="1" dirty="0">
                <a:solidFill>
                  <a:srgbClr val="FFC000"/>
                </a:solidFill>
              </a:rPr>
              <a:t>Définition des objectifs</a:t>
            </a:r>
            <a:endParaRPr lang="fr-FR" sz="3600" dirty="0">
              <a:solidFill>
                <a:srgbClr val="FFC000"/>
              </a:solidFill>
            </a:endParaRPr>
          </a:p>
          <a:p>
            <a:pPr algn="ctr"/>
            <a:endParaRPr lang="fr-FR" dirty="0"/>
          </a:p>
        </p:txBody>
      </p:sp>
    </p:spTree>
    <p:extLst>
      <p:ext uri="{BB962C8B-B14F-4D97-AF65-F5344CB8AC3E}">
        <p14:creationId xmlns:p14="http://schemas.microsoft.com/office/powerpoint/2010/main" val="2820981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564672"/>
          </a:xfrm>
        </p:spPr>
        <p:txBody>
          <a:bodyPr>
            <a:normAutofit fontScale="90000"/>
          </a:bodyPr>
          <a:lstStyle/>
          <a:p>
            <a:r>
              <a:rPr lang="fr-FR" sz="4000" dirty="0" smtClean="0"/>
              <a:t>Clarté des objectifs </a:t>
            </a:r>
            <a:r>
              <a:rPr lang="fr-FR" sz="2800" b="1" dirty="0"/>
              <a:t>      </a:t>
            </a:r>
            <a:endParaRPr lang="fr-FR" sz="28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917639774"/>
              </p:ext>
            </p:extLst>
          </p:nvPr>
        </p:nvGraphicFramePr>
        <p:xfrm>
          <a:off x="323528" y="2132856"/>
          <a:ext cx="4392488" cy="40324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Espace réservé du contenu 13"/>
          <p:cNvGraphicFramePr>
            <a:graphicFrameLocks/>
          </p:cNvGraphicFramePr>
          <p:nvPr>
            <p:extLst>
              <p:ext uri="{D42A27DB-BD31-4B8C-83A1-F6EECF244321}">
                <p14:modId xmlns:p14="http://schemas.microsoft.com/office/powerpoint/2010/main" val="2494113706"/>
              </p:ext>
            </p:extLst>
          </p:nvPr>
        </p:nvGraphicFramePr>
        <p:xfrm>
          <a:off x="4635276" y="2492896"/>
          <a:ext cx="4507732"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5580112" y="2204864"/>
            <a:ext cx="3392917" cy="461665"/>
          </a:xfrm>
          <a:prstGeom prst="rect">
            <a:avLst/>
          </a:prstGeom>
        </p:spPr>
        <p:txBody>
          <a:bodyPr wrap="none">
            <a:spAutoFit/>
          </a:bodyPr>
          <a:lstStyle/>
          <a:p>
            <a:r>
              <a:rPr lang="fr-FR" sz="2400" dirty="0">
                <a:latin typeface="+mj-lt"/>
                <a:cs typeface="Arial" panose="020B0604020202020204" pitchFamily="34" charset="0"/>
              </a:rPr>
              <a:t>Résultats par sous groupe</a:t>
            </a:r>
          </a:p>
        </p:txBody>
      </p:sp>
      <p:sp>
        <p:nvSpPr>
          <p:cNvPr id="5" name="Rectangle 4"/>
          <p:cNvSpPr/>
          <p:nvPr/>
        </p:nvSpPr>
        <p:spPr>
          <a:xfrm>
            <a:off x="611560" y="1341771"/>
            <a:ext cx="7632848" cy="523220"/>
          </a:xfrm>
          <a:prstGeom prst="rect">
            <a:avLst/>
          </a:prstGeom>
        </p:spPr>
        <p:txBody>
          <a:bodyPr wrap="square">
            <a:spAutoFit/>
          </a:bodyPr>
          <a:lstStyle/>
          <a:p>
            <a:pPr algn="ctr"/>
            <a:r>
              <a:rPr lang="fr-FR" sz="2800" b="1" dirty="0">
                <a:latin typeface="Calibri"/>
                <a:ea typeface="+mj-ea"/>
                <a:cs typeface="+mj-cs"/>
              </a:rPr>
              <a:t>2.1 votre travail a des objectifs clairs</a:t>
            </a:r>
            <a:r>
              <a:rPr lang="fr-FR" b="1" dirty="0">
                <a:latin typeface="Calibri"/>
                <a:ea typeface="+mj-ea"/>
                <a:cs typeface="+mj-cs"/>
              </a:rPr>
              <a:t>       </a:t>
            </a:r>
            <a:endParaRPr lang="fr-FR" b="1" dirty="0"/>
          </a:p>
        </p:txBody>
      </p:sp>
    </p:spTree>
    <p:extLst>
      <p:ext uri="{BB962C8B-B14F-4D97-AF65-F5344CB8AC3E}">
        <p14:creationId xmlns:p14="http://schemas.microsoft.com/office/powerpoint/2010/main" val="22120505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87465" y="0"/>
            <a:ext cx="8305800" cy="620688"/>
          </a:xfrm>
        </p:spPr>
        <p:txBody>
          <a:bodyPr>
            <a:normAutofit/>
          </a:bodyPr>
          <a:lstStyle/>
          <a:p>
            <a:r>
              <a:rPr lang="fr-FR" sz="3600" dirty="0" smtClean="0"/>
              <a:t>Clarté des objectifs 2.1: commentaire</a:t>
            </a:r>
            <a:endParaRPr lang="fr-FR" sz="3600" dirty="0"/>
          </a:p>
        </p:txBody>
      </p:sp>
      <p:sp>
        <p:nvSpPr>
          <p:cNvPr id="3" name="Rectangle 2"/>
          <p:cNvSpPr/>
          <p:nvPr/>
        </p:nvSpPr>
        <p:spPr>
          <a:xfrm>
            <a:off x="172840" y="610136"/>
            <a:ext cx="8940641" cy="6555641"/>
          </a:xfrm>
          <a:prstGeom prst="rect">
            <a:avLst/>
          </a:prstGeom>
        </p:spPr>
        <p:txBody>
          <a:bodyPr wrap="square">
            <a:spAutoFit/>
          </a:bodyPr>
          <a:lstStyle/>
          <a:p>
            <a:pPr indent="12700">
              <a:buFontTx/>
              <a:buChar char="-"/>
            </a:pPr>
            <a:r>
              <a:rPr lang="fr-FR" sz="2000" dirty="0" smtClean="0"/>
              <a:t>Les </a:t>
            </a:r>
            <a:r>
              <a:rPr lang="fr-FR" sz="2000" dirty="0"/>
              <a:t>objectifs sont clairs mais foisonnants. Ils sont parfois impactés par des priorités qui </a:t>
            </a:r>
            <a:r>
              <a:rPr lang="fr-FR" sz="2000" dirty="0" smtClean="0"/>
              <a:t>nécessitent </a:t>
            </a:r>
            <a:r>
              <a:rPr lang="fr-FR" sz="2000" dirty="0"/>
              <a:t>un traitement immédiat au détriment des missions qui réclament du temps et de la réflexion</a:t>
            </a:r>
            <a:r>
              <a:rPr lang="fr-FR" sz="2000" dirty="0" smtClean="0"/>
              <a:t>.;</a:t>
            </a:r>
            <a:r>
              <a:rPr lang="fr-FR" sz="2000" dirty="0"/>
              <a:t/>
            </a:r>
            <a:br>
              <a:rPr lang="fr-FR" sz="2000" dirty="0"/>
            </a:br>
            <a:r>
              <a:rPr lang="fr-FR" sz="2000" dirty="0"/>
              <a:t>- C'est moi qui me les fixe en fonction des différents dossiers et des besoins du </a:t>
            </a:r>
            <a:r>
              <a:rPr lang="fr-FR" sz="2000" dirty="0" smtClean="0"/>
              <a:t>terrain;</a:t>
            </a:r>
            <a:r>
              <a:rPr lang="fr-FR" sz="2000" dirty="0"/>
              <a:t/>
            </a:r>
            <a:br>
              <a:rPr lang="fr-FR" sz="2000" dirty="0"/>
            </a:br>
            <a:r>
              <a:rPr lang="fr-FR" sz="2000" dirty="0"/>
              <a:t>- Trop peu de temps pour être dans les classes. </a:t>
            </a:r>
            <a:r>
              <a:rPr lang="fr-FR" sz="2000" b="1" dirty="0"/>
              <a:t>Le métier a changé </a:t>
            </a:r>
            <a:r>
              <a:rPr lang="fr-FR" sz="2000" dirty="0"/>
              <a:t>depuis 13 ans certes...</a:t>
            </a:r>
            <a:br>
              <a:rPr lang="fr-FR" sz="2000" dirty="0"/>
            </a:br>
            <a:r>
              <a:rPr lang="fr-FR" sz="2000" dirty="0"/>
              <a:t>- Trop de </a:t>
            </a:r>
            <a:r>
              <a:rPr lang="fr-FR" sz="2000" b="1" dirty="0"/>
              <a:t>demandes multiples</a:t>
            </a:r>
            <a:r>
              <a:rPr lang="fr-FR" sz="2000" dirty="0"/>
              <a:t>. et donc, pas de cap clair de ce qui est prioritaire et relève de l'identité de nos </a:t>
            </a:r>
            <a:r>
              <a:rPr lang="fr-FR" sz="2000" dirty="0" smtClean="0"/>
              <a:t>missions;</a:t>
            </a:r>
            <a:r>
              <a:rPr lang="fr-FR" sz="2000" dirty="0"/>
              <a:t/>
            </a:r>
            <a:br>
              <a:rPr lang="fr-FR" sz="2000" dirty="0"/>
            </a:br>
            <a:r>
              <a:rPr lang="fr-FR" sz="2000" dirty="0" smtClean="0"/>
              <a:t>- </a:t>
            </a:r>
            <a:r>
              <a:rPr lang="fr-FR" sz="2000" dirty="0"/>
              <a:t>Objectifs variables et liés à l'actualité pour les dossiers transversaux : plus programmatiques que </a:t>
            </a:r>
            <a:r>
              <a:rPr lang="fr-FR" sz="2000" dirty="0" smtClean="0"/>
              <a:t>pragmatiques;</a:t>
            </a:r>
            <a:r>
              <a:rPr lang="fr-FR" sz="2000" dirty="0"/>
              <a:t/>
            </a:r>
            <a:br>
              <a:rPr lang="fr-FR" sz="2000" dirty="0"/>
            </a:br>
            <a:r>
              <a:rPr lang="fr-FR" sz="2000" dirty="0"/>
              <a:t>- On navigue souvent à vue, sans objectifs </a:t>
            </a:r>
            <a:r>
              <a:rPr lang="fr-FR" sz="2000" dirty="0" smtClean="0"/>
              <a:t>précis;</a:t>
            </a:r>
            <a:r>
              <a:rPr lang="fr-FR" sz="2000" dirty="0"/>
              <a:t/>
            </a:r>
            <a:br>
              <a:rPr lang="fr-FR" sz="2000" dirty="0"/>
            </a:br>
            <a:r>
              <a:rPr lang="fr-FR" sz="2000" dirty="0"/>
              <a:t>- L'ensemble des missions est défini clairement mais leur nombre rend la </a:t>
            </a:r>
            <a:r>
              <a:rPr lang="fr-FR" sz="2000" b="1" dirty="0"/>
              <a:t>priorisation difficile</a:t>
            </a:r>
            <a:r>
              <a:rPr lang="fr-FR" sz="2000" dirty="0" smtClean="0"/>
              <a:t>.</a:t>
            </a:r>
          </a:p>
          <a:p>
            <a:pPr indent="12700">
              <a:buFontTx/>
              <a:buChar char="-"/>
            </a:pPr>
            <a:r>
              <a:rPr lang="fr-FR" sz="2000" dirty="0" smtClean="0"/>
              <a:t>Comme </a:t>
            </a:r>
            <a:r>
              <a:rPr lang="fr-FR" sz="2000" dirty="0"/>
              <a:t>on se pose pas mal d'objectifs en </a:t>
            </a:r>
            <a:r>
              <a:rPr lang="fr-FR" sz="2000" dirty="0" smtClean="0"/>
              <a:t>collège </a:t>
            </a:r>
            <a:r>
              <a:rPr lang="fr-FR" sz="2000" dirty="0"/>
              <a:t>des IPR, c'est clair et </a:t>
            </a:r>
            <a:r>
              <a:rPr lang="fr-FR" sz="2000" dirty="0" smtClean="0"/>
              <a:t>partagé;</a:t>
            </a:r>
          </a:p>
          <a:p>
            <a:pPr indent="12700">
              <a:buFontTx/>
              <a:buChar char="-"/>
            </a:pPr>
            <a:r>
              <a:rPr lang="fr-FR" sz="2000" dirty="0" smtClean="0"/>
              <a:t> Chacun </a:t>
            </a:r>
            <a:r>
              <a:rPr lang="fr-FR" sz="2000" dirty="0"/>
              <a:t>fait ce qu'il veut, ou </a:t>
            </a:r>
            <a:r>
              <a:rPr lang="fr-FR" sz="2000" dirty="0" smtClean="0"/>
              <a:t>presque;</a:t>
            </a:r>
            <a:r>
              <a:rPr lang="fr-FR" sz="2000" dirty="0"/>
              <a:t> </a:t>
            </a:r>
            <a:r>
              <a:rPr lang="fr-FR" sz="2000" dirty="0" smtClean="0"/>
              <a:t>mais </a:t>
            </a:r>
            <a:r>
              <a:rPr lang="fr-FR" sz="2000" dirty="0"/>
              <a:t>des ambiguïtés font qu'on nous pousse à prioriser comme malgré nous certaines directions. </a:t>
            </a:r>
            <a:br>
              <a:rPr lang="fr-FR" sz="2000" dirty="0"/>
            </a:br>
            <a:r>
              <a:rPr lang="fr-FR" sz="2000" dirty="0"/>
              <a:t>- Je découvre au jour le jour en tant que stagiaire, il y a beaucoup d'implicite à </a:t>
            </a:r>
            <a:r>
              <a:rPr lang="fr-FR" sz="2000" dirty="0" smtClean="0"/>
              <a:t>décoder.</a:t>
            </a:r>
            <a:r>
              <a:rPr lang="fr-FR" sz="2000" dirty="0"/>
              <a:t/>
            </a:r>
            <a:br>
              <a:rPr lang="fr-FR" sz="2000" dirty="0"/>
            </a:br>
            <a:r>
              <a:rPr lang="fr-FR" sz="2000" dirty="0"/>
              <a:t/>
            </a:r>
            <a:br>
              <a:rPr lang="fr-FR" sz="2000" dirty="0"/>
            </a:br>
            <a:endParaRPr lang="fr-FR" sz="2000" dirty="0"/>
          </a:p>
        </p:txBody>
      </p:sp>
    </p:spTree>
    <p:extLst>
      <p:ext uri="{BB962C8B-B14F-4D97-AF65-F5344CB8AC3E}">
        <p14:creationId xmlns:p14="http://schemas.microsoft.com/office/powerpoint/2010/main" val="3516065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3"/>
          </p:nvPr>
        </p:nvSpPr>
        <p:spPr>
          <a:xfrm>
            <a:off x="4860032" y="1628800"/>
            <a:ext cx="4041775" cy="654843"/>
          </a:xfrm>
        </p:spPr>
        <p:txBody>
          <a:bodyPr>
            <a:normAutofit/>
          </a:bodyPr>
          <a:lstStyle/>
          <a:p>
            <a:r>
              <a:rPr lang="fr-FR" b="0" dirty="0" smtClean="0">
                <a:solidFill>
                  <a:schemeClr val="tx1"/>
                </a:solidFill>
                <a:latin typeface="+mj-lt"/>
              </a:rPr>
              <a:t>Résultats par sous-groupe</a:t>
            </a:r>
            <a:endParaRPr lang="fr-FR" b="0" dirty="0">
              <a:solidFill>
                <a:schemeClr val="tx1"/>
              </a:solidFill>
              <a:latin typeface="+mj-lt"/>
            </a:endParaRPr>
          </a:p>
        </p:txBody>
      </p:sp>
      <p:graphicFrame>
        <p:nvGraphicFramePr>
          <p:cNvPr id="7" name="Espace réservé du contenu 6"/>
          <p:cNvGraphicFramePr>
            <a:graphicFrameLocks noGrp="1"/>
          </p:cNvGraphicFramePr>
          <p:nvPr>
            <p:ph sz="quarter" idx="2"/>
            <p:extLst>
              <p:ext uri="{D42A27DB-BD31-4B8C-83A1-F6EECF244321}">
                <p14:modId xmlns:p14="http://schemas.microsoft.com/office/powerpoint/2010/main" val="2538159718"/>
              </p:ext>
            </p:extLst>
          </p:nvPr>
        </p:nvGraphicFramePr>
        <p:xfrm>
          <a:off x="395536" y="1988840"/>
          <a:ext cx="4040188" cy="45162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Espace réservé du contenu 14"/>
          <p:cNvGraphicFramePr>
            <a:graphicFrameLocks noGrp="1"/>
          </p:cNvGraphicFramePr>
          <p:nvPr>
            <p:ph sz="quarter" idx="4"/>
            <p:extLst>
              <p:ext uri="{D42A27DB-BD31-4B8C-83A1-F6EECF244321}">
                <p14:modId xmlns:p14="http://schemas.microsoft.com/office/powerpoint/2010/main" val="4136738665"/>
              </p:ext>
            </p:extLst>
          </p:nvPr>
        </p:nvGraphicFramePr>
        <p:xfrm>
          <a:off x="4572000" y="2348880"/>
          <a:ext cx="4329807" cy="4062537"/>
        </p:xfrm>
        <a:graphic>
          <a:graphicData uri="http://schemas.openxmlformats.org/drawingml/2006/chart">
            <c:chart xmlns:c="http://schemas.openxmlformats.org/drawingml/2006/chart" xmlns:r="http://schemas.openxmlformats.org/officeDocument/2006/relationships" r:id="rId4"/>
          </a:graphicData>
        </a:graphic>
      </p:graphicFrame>
      <p:sp>
        <p:nvSpPr>
          <p:cNvPr id="9" name="Espace réservé du texte 3"/>
          <p:cNvSpPr>
            <a:spLocks noGrp="1"/>
          </p:cNvSpPr>
          <p:nvPr>
            <p:ph type="body" sz="half" idx="3"/>
          </p:nvPr>
        </p:nvSpPr>
        <p:spPr>
          <a:xfrm>
            <a:off x="1043608" y="836712"/>
            <a:ext cx="7632848" cy="654843"/>
          </a:xfrm>
        </p:spPr>
        <p:txBody>
          <a:bodyPr>
            <a:noAutofit/>
          </a:bodyPr>
          <a:lstStyle/>
          <a:p>
            <a:pPr lvl="0">
              <a:buClr>
                <a:srgbClr val="0BD0D9"/>
              </a:buClr>
            </a:pPr>
            <a:r>
              <a:rPr lang="fr-FR" sz="3600" b="0" dirty="0" smtClean="0">
                <a:latin typeface="+mj-lt"/>
              </a:rPr>
              <a:t>Les attentes hiérarchiques</a:t>
            </a:r>
          </a:p>
          <a:p>
            <a:pPr lvl="0" algn="ctr">
              <a:buClr>
                <a:srgbClr val="0BD0D9"/>
              </a:buClr>
            </a:pPr>
            <a:r>
              <a:rPr lang="fr-FR" sz="2800" dirty="0" smtClean="0">
                <a:solidFill>
                  <a:schemeClr val="tx1"/>
                </a:solidFill>
                <a:latin typeface="Calibri"/>
              </a:rPr>
              <a:t>2 </a:t>
            </a:r>
            <a:r>
              <a:rPr lang="fr-FR" sz="2800" dirty="0">
                <a:solidFill>
                  <a:schemeClr val="tx1"/>
                </a:solidFill>
                <a:latin typeface="Calibri"/>
              </a:rPr>
              <a:t>Vous savez ce que votre supérieur attend de vous</a:t>
            </a:r>
          </a:p>
          <a:p>
            <a:endParaRPr lang="fr-FR" sz="2800" b="0" dirty="0">
              <a:solidFill>
                <a:schemeClr val="tx1"/>
              </a:solidFill>
              <a:latin typeface="+mj-lt"/>
            </a:endParaRPr>
          </a:p>
        </p:txBody>
      </p:sp>
    </p:spTree>
    <p:extLst>
      <p:ext uri="{BB962C8B-B14F-4D97-AF65-F5344CB8AC3E}">
        <p14:creationId xmlns:p14="http://schemas.microsoft.com/office/powerpoint/2010/main" val="510765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Présentation de l’échantillon retenu</a:t>
            </a:r>
            <a:endParaRPr lang="fr-FR" dirty="0"/>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1255723001"/>
              </p:ext>
            </p:extLst>
          </p:nvPr>
        </p:nvGraphicFramePr>
        <p:xfrm>
          <a:off x="457200" y="1920875"/>
          <a:ext cx="4038600" cy="4433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Espace réservé du contenu 5"/>
          <p:cNvGraphicFramePr>
            <a:graphicFrameLocks noGrp="1"/>
          </p:cNvGraphicFramePr>
          <p:nvPr>
            <p:ph sz="half" idx="2"/>
            <p:extLst>
              <p:ext uri="{D42A27DB-BD31-4B8C-83A1-F6EECF244321}">
                <p14:modId xmlns:p14="http://schemas.microsoft.com/office/powerpoint/2010/main" val="3899719264"/>
              </p:ext>
            </p:extLst>
          </p:nvPr>
        </p:nvGraphicFramePr>
        <p:xfrm>
          <a:off x="4499992" y="1772816"/>
          <a:ext cx="4038600" cy="4433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17915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8229600" cy="564672"/>
          </a:xfrm>
        </p:spPr>
        <p:txBody>
          <a:bodyPr>
            <a:noAutofit/>
          </a:bodyPr>
          <a:lstStyle/>
          <a:p>
            <a:r>
              <a:rPr lang="fr-FR" sz="3600" dirty="0" smtClean="0"/>
              <a:t>Attentes du supérieur 2.3: commentaires</a:t>
            </a:r>
            <a:endParaRPr lang="fr-FR" sz="3600" dirty="0"/>
          </a:p>
        </p:txBody>
      </p:sp>
      <p:sp>
        <p:nvSpPr>
          <p:cNvPr id="3" name="Espace réservé du contenu 2"/>
          <p:cNvSpPr>
            <a:spLocks noGrp="1"/>
          </p:cNvSpPr>
          <p:nvPr>
            <p:ph idx="1"/>
          </p:nvPr>
        </p:nvSpPr>
        <p:spPr>
          <a:xfrm>
            <a:off x="251520" y="908720"/>
            <a:ext cx="8892480" cy="4983832"/>
          </a:xfrm>
        </p:spPr>
        <p:txBody>
          <a:bodyPr>
            <a:noAutofit/>
          </a:bodyPr>
          <a:lstStyle/>
          <a:p>
            <a:pPr marL="0" indent="0">
              <a:buNone/>
            </a:pPr>
            <a:r>
              <a:rPr lang="fr-FR" sz="2000" dirty="0" smtClean="0"/>
              <a:t>- </a:t>
            </a:r>
            <a:r>
              <a:rPr lang="fr-FR" sz="2000" dirty="0"/>
              <a:t>ou plutôt ce qu'il attend en termes de résultats et de travail</a:t>
            </a:r>
            <a:r>
              <a:rPr lang="fr-FR" sz="2000" dirty="0" smtClean="0"/>
              <a:t>.;</a:t>
            </a:r>
            <a:r>
              <a:rPr lang="fr-FR" sz="2000" dirty="0"/>
              <a:t/>
            </a:r>
            <a:br>
              <a:rPr lang="fr-FR" sz="2000" dirty="0"/>
            </a:br>
            <a:r>
              <a:rPr lang="fr-FR" sz="2000" dirty="0"/>
              <a:t>- pas </a:t>
            </a:r>
            <a:r>
              <a:rPr lang="fr-FR" sz="2000" dirty="0" smtClean="0"/>
              <a:t>toujours;</a:t>
            </a:r>
            <a:r>
              <a:rPr lang="fr-FR" sz="2000" dirty="0"/>
              <a:t/>
            </a:r>
            <a:br>
              <a:rPr lang="fr-FR" sz="2000" dirty="0"/>
            </a:br>
            <a:r>
              <a:rPr lang="fr-FR" sz="2000" dirty="0"/>
              <a:t>- Même si parfois ce dernier aussi enchaine les commandes parfois </a:t>
            </a:r>
            <a:r>
              <a:rPr lang="fr-FR" sz="2000" dirty="0" smtClean="0"/>
              <a:t>contradictoires…</a:t>
            </a:r>
            <a:r>
              <a:rPr lang="fr-FR" sz="2000" dirty="0"/>
              <a:t/>
            </a:r>
            <a:br>
              <a:rPr lang="fr-FR" sz="2000" dirty="0"/>
            </a:br>
            <a:r>
              <a:rPr lang="fr-FR" sz="2000" dirty="0"/>
              <a:t>- Le rôle du doyen est ici </a:t>
            </a:r>
            <a:r>
              <a:rPr lang="fr-FR" sz="2000" dirty="0" smtClean="0"/>
              <a:t>essentiel;</a:t>
            </a:r>
            <a:r>
              <a:rPr lang="fr-FR" sz="2000" dirty="0"/>
              <a:t/>
            </a:r>
            <a:br>
              <a:rPr lang="fr-FR" sz="2000" dirty="0"/>
            </a:br>
            <a:r>
              <a:rPr lang="fr-FR" sz="2000" dirty="0"/>
              <a:t>- Le changement assez fréquent de recteur rend la situation très </a:t>
            </a:r>
            <a:r>
              <a:rPr lang="fr-FR" sz="2000" dirty="0" smtClean="0"/>
              <a:t>évolutive;</a:t>
            </a:r>
            <a:r>
              <a:rPr lang="fr-FR" sz="2000" dirty="0"/>
              <a:t/>
            </a:r>
            <a:br>
              <a:rPr lang="fr-FR" sz="2000" dirty="0"/>
            </a:br>
            <a:r>
              <a:rPr lang="fr-FR" sz="2000" dirty="0" smtClean="0"/>
              <a:t>- </a:t>
            </a:r>
            <a:r>
              <a:rPr lang="fr-FR" sz="2000" dirty="0"/>
              <a:t>Demandes urgentes et souvent incomprises ou mal </a:t>
            </a:r>
            <a:r>
              <a:rPr lang="fr-FR" sz="2000" dirty="0" smtClean="0"/>
              <a:t>expliquées;</a:t>
            </a:r>
            <a:r>
              <a:rPr lang="fr-FR" sz="2000" dirty="0"/>
              <a:t/>
            </a:r>
            <a:br>
              <a:rPr lang="fr-FR" sz="2000" dirty="0"/>
            </a:br>
            <a:r>
              <a:rPr lang="fr-FR" sz="2000" dirty="0"/>
              <a:t>- Même si parfois, il faut demander des précisions parce que la formulation de la commande est peu </a:t>
            </a:r>
            <a:r>
              <a:rPr lang="fr-FR" sz="2000" dirty="0" smtClean="0"/>
              <a:t>claire;</a:t>
            </a:r>
            <a:r>
              <a:rPr lang="fr-FR" sz="2000" dirty="0"/>
              <a:t/>
            </a:r>
            <a:br>
              <a:rPr lang="fr-FR" sz="2000" dirty="0"/>
            </a:br>
            <a:r>
              <a:rPr lang="fr-FR" sz="2000" dirty="0" smtClean="0"/>
              <a:t>- Il </a:t>
            </a:r>
            <a:r>
              <a:rPr lang="fr-FR" sz="2000" dirty="0"/>
              <a:t>y a finalement peu de lien avec le recteur, mais de la confiance de sa </a:t>
            </a:r>
            <a:r>
              <a:rPr lang="fr-FR" sz="2000" dirty="0" smtClean="0"/>
              <a:t>part;</a:t>
            </a:r>
            <a:r>
              <a:rPr lang="fr-FR" sz="2000" dirty="0"/>
              <a:t/>
            </a:r>
            <a:br>
              <a:rPr lang="fr-FR" sz="2000" dirty="0"/>
            </a:br>
            <a:r>
              <a:rPr lang="fr-FR" sz="2000" dirty="0" smtClean="0"/>
              <a:t>- </a:t>
            </a:r>
            <a:r>
              <a:rPr lang="fr-FR" sz="2000" dirty="0"/>
              <a:t>Mais en fait les échelons intermédiaires peuvent brouiller les </a:t>
            </a:r>
            <a:r>
              <a:rPr lang="fr-FR" sz="2000" dirty="0" smtClean="0"/>
              <a:t>consignes; </a:t>
            </a:r>
            <a:r>
              <a:rPr lang="fr-FR" sz="2000" dirty="0"/>
              <a:t/>
            </a:r>
            <a:br>
              <a:rPr lang="fr-FR" sz="2000" dirty="0"/>
            </a:br>
            <a:r>
              <a:rPr lang="fr-FR" sz="2000" dirty="0"/>
              <a:t>- D'être au maximum sur tout </a:t>
            </a:r>
            <a:r>
              <a:rPr lang="fr-FR" sz="2000" dirty="0" smtClean="0"/>
              <a:t>le </a:t>
            </a:r>
            <a:r>
              <a:rPr lang="fr-FR" sz="2000" dirty="0"/>
              <a:t>temps</a:t>
            </a:r>
            <a:r>
              <a:rPr lang="fr-FR" sz="2000" dirty="0" smtClean="0"/>
              <a:t>!</a:t>
            </a:r>
            <a:r>
              <a:rPr lang="fr-FR" sz="2000" dirty="0"/>
              <a:t/>
            </a:r>
            <a:br>
              <a:rPr lang="fr-FR" sz="2000" dirty="0"/>
            </a:br>
            <a:r>
              <a:rPr lang="fr-FR" sz="2000" dirty="0" smtClean="0"/>
              <a:t>- </a:t>
            </a:r>
            <a:r>
              <a:rPr lang="fr-FR" sz="2000" dirty="0"/>
              <a:t>Oui, quand on a accès au Recteur… Non, quand tout passe </a:t>
            </a:r>
            <a:r>
              <a:rPr lang="fr-FR" sz="2000" dirty="0" smtClean="0"/>
              <a:t>par </a:t>
            </a:r>
            <a:r>
              <a:rPr lang="fr-FR" sz="2000" dirty="0"/>
              <a:t>des intermédiaires (doyen, etc.)</a:t>
            </a:r>
          </a:p>
          <a:p>
            <a:endParaRPr lang="fr-FR" sz="1800" dirty="0"/>
          </a:p>
        </p:txBody>
      </p:sp>
    </p:spTree>
    <p:extLst>
      <p:ext uri="{BB962C8B-B14F-4D97-AF65-F5344CB8AC3E}">
        <p14:creationId xmlns:p14="http://schemas.microsoft.com/office/powerpoint/2010/main" val="326392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476672"/>
            <a:ext cx="8229600" cy="432048"/>
          </a:xfrm>
        </p:spPr>
        <p:txBody>
          <a:bodyPr>
            <a:normAutofit fontScale="90000"/>
          </a:bodyPr>
          <a:lstStyle/>
          <a:p>
            <a:r>
              <a:rPr lang="fr-FR" sz="3600" dirty="0" smtClean="0"/>
              <a:t>La </a:t>
            </a:r>
            <a:r>
              <a:rPr lang="fr-FR" sz="3600" dirty="0"/>
              <a:t>lettre de </a:t>
            </a:r>
            <a:r>
              <a:rPr lang="fr-FR" sz="3600" dirty="0" smtClean="0"/>
              <a:t>mission</a:t>
            </a:r>
            <a:endParaRPr lang="fr-FR" sz="36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828076308"/>
              </p:ext>
            </p:extLst>
          </p:nvPr>
        </p:nvGraphicFramePr>
        <p:xfrm>
          <a:off x="457200" y="1935163"/>
          <a:ext cx="4258816" cy="4389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Espace réservé du contenu 3"/>
          <p:cNvGraphicFramePr>
            <a:graphicFrameLocks/>
          </p:cNvGraphicFramePr>
          <p:nvPr>
            <p:extLst>
              <p:ext uri="{D42A27DB-BD31-4B8C-83A1-F6EECF244321}">
                <p14:modId xmlns:p14="http://schemas.microsoft.com/office/powerpoint/2010/main" val="433373561"/>
              </p:ext>
            </p:extLst>
          </p:nvPr>
        </p:nvGraphicFramePr>
        <p:xfrm>
          <a:off x="4860032" y="1988840"/>
          <a:ext cx="4104456" cy="469580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899592" y="1320731"/>
            <a:ext cx="7128792" cy="523220"/>
          </a:xfrm>
          <a:prstGeom prst="rect">
            <a:avLst/>
          </a:prstGeom>
        </p:spPr>
        <p:txBody>
          <a:bodyPr wrap="square">
            <a:spAutoFit/>
          </a:bodyPr>
          <a:lstStyle/>
          <a:p>
            <a:r>
              <a:rPr lang="fr-FR" sz="2800" dirty="0">
                <a:latin typeface="Calibri"/>
                <a:ea typeface="+mj-ea"/>
                <a:cs typeface="+mj-cs"/>
              </a:rPr>
              <a:t>2.3  La lettre de mission </a:t>
            </a:r>
            <a:r>
              <a:rPr lang="fr-FR" sz="2800" dirty="0" smtClean="0">
                <a:latin typeface="Calibri"/>
                <a:ea typeface="+mj-ea"/>
                <a:cs typeface="+mj-cs"/>
              </a:rPr>
              <a:t>a clarifié les attentes</a:t>
            </a:r>
            <a:endParaRPr lang="fr-FR" sz="2800" dirty="0"/>
          </a:p>
        </p:txBody>
      </p:sp>
    </p:spTree>
    <p:extLst>
      <p:ext uri="{BB962C8B-B14F-4D97-AF65-F5344CB8AC3E}">
        <p14:creationId xmlns:p14="http://schemas.microsoft.com/office/powerpoint/2010/main" val="11792847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492664"/>
          </a:xfrm>
        </p:spPr>
        <p:txBody>
          <a:bodyPr>
            <a:noAutofit/>
          </a:bodyPr>
          <a:lstStyle/>
          <a:p>
            <a:r>
              <a:rPr lang="fr-FR" sz="3600" dirty="0" smtClean="0"/>
              <a:t>Lettre de mission 2.3: commentaires</a:t>
            </a:r>
            <a:endParaRPr lang="fr-FR" sz="3600" dirty="0"/>
          </a:p>
        </p:txBody>
      </p:sp>
      <p:sp>
        <p:nvSpPr>
          <p:cNvPr id="3" name="Espace réservé du contenu 2"/>
          <p:cNvSpPr>
            <a:spLocks noGrp="1"/>
          </p:cNvSpPr>
          <p:nvPr>
            <p:ph idx="1"/>
          </p:nvPr>
        </p:nvSpPr>
        <p:spPr>
          <a:xfrm>
            <a:off x="251520" y="1268760"/>
            <a:ext cx="8435280" cy="5256584"/>
          </a:xfrm>
        </p:spPr>
        <p:txBody>
          <a:bodyPr>
            <a:normAutofit fontScale="25000" lnSpcReduction="20000"/>
          </a:bodyPr>
          <a:lstStyle/>
          <a:p>
            <a:pPr marL="0" indent="0">
              <a:buNone/>
            </a:pPr>
            <a:r>
              <a:rPr lang="fr-FR" sz="8000" dirty="0" smtClean="0"/>
              <a:t> -Pas </a:t>
            </a:r>
            <a:r>
              <a:rPr lang="fr-FR" sz="8000" dirty="0"/>
              <a:t>de lettre de mission (</a:t>
            </a:r>
            <a:r>
              <a:rPr lang="fr-FR" sz="8000" dirty="0" smtClean="0"/>
              <a:t>34 </a:t>
            </a:r>
            <a:r>
              <a:rPr lang="fr-FR" sz="8000" b="1" dirty="0" smtClean="0"/>
              <a:t>occurrences</a:t>
            </a:r>
            <a:r>
              <a:rPr lang="fr-FR" sz="8000" dirty="0" smtClean="0"/>
              <a:t>);</a:t>
            </a:r>
          </a:p>
          <a:p>
            <a:pPr marL="0" indent="0">
              <a:buNone/>
            </a:pPr>
            <a:r>
              <a:rPr lang="fr-FR" sz="8000" dirty="0" smtClean="0"/>
              <a:t>- Elle existe mais sera revue à la rentrée 2016;</a:t>
            </a:r>
            <a:br>
              <a:rPr lang="fr-FR" sz="8000" dirty="0" smtClean="0"/>
            </a:br>
            <a:r>
              <a:rPr lang="fr-FR" sz="8000" dirty="0" smtClean="0"/>
              <a:t>- C'est nous qui l'écrivons  (plusieurs </a:t>
            </a:r>
            <a:r>
              <a:rPr lang="fr-FR" sz="8000" b="1" dirty="0" smtClean="0"/>
              <a:t>occurrences</a:t>
            </a:r>
            <a:r>
              <a:rPr lang="fr-FR" sz="8000" dirty="0" smtClean="0"/>
              <a:t>);</a:t>
            </a:r>
            <a:br>
              <a:rPr lang="fr-FR" sz="8000" dirty="0" smtClean="0"/>
            </a:br>
            <a:r>
              <a:rPr lang="fr-FR" sz="8000" dirty="0" smtClean="0"/>
              <a:t>- Elle est déjà </a:t>
            </a:r>
            <a:r>
              <a:rPr lang="fr-FR" sz="8000" b="1" dirty="0" smtClean="0"/>
              <a:t>obsolète</a:t>
            </a:r>
            <a:r>
              <a:rPr lang="fr-FR" sz="8000" dirty="0" smtClean="0"/>
              <a:t> même si elle a 2 ans !! avec beaucoup plus de missions... (plusieurs </a:t>
            </a:r>
            <a:r>
              <a:rPr lang="fr-FR" sz="8000" b="1" dirty="0" smtClean="0"/>
              <a:t>occurrences</a:t>
            </a:r>
            <a:r>
              <a:rPr lang="fr-FR" sz="8000" dirty="0" smtClean="0"/>
              <a:t>)</a:t>
            </a:r>
            <a:br>
              <a:rPr lang="fr-FR" sz="8000" dirty="0" smtClean="0"/>
            </a:br>
            <a:r>
              <a:rPr lang="fr-FR" sz="8000" dirty="0" smtClean="0"/>
              <a:t>- Elle reste </a:t>
            </a:r>
            <a:r>
              <a:rPr lang="fr-FR" sz="8000" b="1" dirty="0" smtClean="0"/>
              <a:t>incomplète</a:t>
            </a:r>
            <a:r>
              <a:rPr lang="fr-FR" sz="8000" dirty="0" smtClean="0"/>
              <a:t> car ne reprend que les plus gros pavés de mission :</a:t>
            </a:r>
            <a:br>
              <a:rPr lang="fr-FR" sz="8000" dirty="0" smtClean="0"/>
            </a:br>
            <a:r>
              <a:rPr lang="fr-FR" sz="8000" dirty="0" smtClean="0"/>
              <a:t>- Les missions sont soumis à beaucoup de changements. des nouvelles missions se rajoutent régulièrement, d'anciennes ne semblent tout à coup plus d'actualité;</a:t>
            </a:r>
            <a:br>
              <a:rPr lang="fr-FR" sz="8000" dirty="0" smtClean="0"/>
            </a:br>
            <a:r>
              <a:rPr lang="fr-FR" sz="8000" dirty="0" smtClean="0"/>
              <a:t>- </a:t>
            </a:r>
            <a:r>
              <a:rPr lang="fr-FR" sz="8000" dirty="0"/>
              <a:t>Elle ne peut intégrer les injonctions fréquentes et diverses (notamment de la DGESCO</a:t>
            </a:r>
            <a:r>
              <a:rPr lang="fr-FR" sz="8000" dirty="0" smtClean="0"/>
              <a:t>);</a:t>
            </a:r>
            <a:r>
              <a:rPr lang="fr-FR" sz="8000" dirty="0"/>
              <a:t/>
            </a:r>
            <a:br>
              <a:rPr lang="fr-FR" sz="8000" dirty="0"/>
            </a:br>
            <a:r>
              <a:rPr lang="fr-FR" sz="8000" dirty="0"/>
              <a:t>- Une certaine </a:t>
            </a:r>
            <a:r>
              <a:rPr lang="fr-FR" sz="8000" b="1" dirty="0"/>
              <a:t>ambiguïté</a:t>
            </a:r>
            <a:r>
              <a:rPr lang="fr-FR" sz="8000" dirty="0"/>
              <a:t> tout de même sur la question du nombre d'inspections à réaliser, et des doutes quant à la pertinence d'une telle approche </a:t>
            </a:r>
            <a:r>
              <a:rPr lang="fr-FR" sz="8000" dirty="0" smtClean="0"/>
              <a:t>arithmétique</a:t>
            </a:r>
            <a:r>
              <a:rPr lang="fr-FR" sz="8000" dirty="0"/>
              <a:t>;</a:t>
            </a:r>
            <a:br>
              <a:rPr lang="fr-FR" sz="8000" dirty="0"/>
            </a:br>
            <a:r>
              <a:rPr lang="fr-FR" sz="8000" dirty="0"/>
              <a:t>- </a:t>
            </a:r>
            <a:r>
              <a:rPr lang="fr-FR" sz="8000" dirty="0" smtClean="0"/>
              <a:t>Le </a:t>
            </a:r>
            <a:r>
              <a:rPr lang="fr-FR" sz="8000" dirty="0"/>
              <a:t>problème est qu'elle ne cesse de s'allonger : la mienne fait trois pages A4.. et les missions dites de </a:t>
            </a:r>
            <a:r>
              <a:rPr lang="fr-FR" sz="8000" b="1" dirty="0" smtClean="0"/>
              <a:t>cœur </a:t>
            </a:r>
            <a:r>
              <a:rPr lang="fr-FR" sz="8000" b="1" dirty="0"/>
              <a:t>de mission </a:t>
            </a:r>
            <a:r>
              <a:rPr lang="fr-FR" sz="8000" dirty="0"/>
              <a:t>sont résumées en deux lignes par une référence au texte </a:t>
            </a:r>
            <a:r>
              <a:rPr lang="fr-FR" sz="8000" dirty="0" smtClean="0"/>
              <a:t>officiel;</a:t>
            </a:r>
          </a:p>
          <a:p>
            <a:pPr marL="0" indent="0">
              <a:buNone/>
            </a:pPr>
            <a:r>
              <a:rPr lang="fr-FR" sz="8000" dirty="0"/>
              <a:t>- le cadre général clair ne permet pas de régler les interférences entre plusieurs autorités et l'instabilité de certaines injonctions;</a:t>
            </a:r>
            <a:br>
              <a:rPr lang="fr-FR" sz="8000" dirty="0"/>
            </a:br>
            <a:r>
              <a:rPr lang="fr-FR" sz="8000" dirty="0"/>
              <a:t>- lettre de mission </a:t>
            </a:r>
            <a:r>
              <a:rPr lang="fr-FR" sz="8000" b="1" dirty="0"/>
              <a:t>ancienne</a:t>
            </a:r>
            <a:r>
              <a:rPr lang="fr-FR" sz="8000" dirty="0"/>
              <a:t>;</a:t>
            </a:r>
            <a:br>
              <a:rPr lang="fr-FR" sz="8000" dirty="0"/>
            </a:br>
            <a:r>
              <a:rPr lang="fr-FR" sz="8000" dirty="0"/>
              <a:t/>
            </a:r>
            <a:br>
              <a:rPr lang="fr-FR" sz="8000" dirty="0"/>
            </a:br>
            <a:r>
              <a:rPr lang="fr-FR" sz="8000" dirty="0"/>
              <a:t/>
            </a:r>
            <a:br>
              <a:rPr lang="fr-FR" sz="8000" dirty="0"/>
            </a:br>
            <a:r>
              <a:rPr lang="fr-FR" sz="8000" dirty="0"/>
              <a:t/>
            </a:r>
            <a:br>
              <a:rPr lang="fr-FR" sz="8000" dirty="0"/>
            </a:br>
            <a:endParaRPr lang="fr-FR" sz="8000" dirty="0"/>
          </a:p>
          <a:p>
            <a:endParaRPr lang="fr-FR" sz="8000" dirty="0"/>
          </a:p>
        </p:txBody>
      </p:sp>
    </p:spTree>
    <p:extLst>
      <p:ext uri="{BB962C8B-B14F-4D97-AF65-F5344CB8AC3E}">
        <p14:creationId xmlns:p14="http://schemas.microsoft.com/office/powerpoint/2010/main" val="35627526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229600" cy="720080"/>
          </a:xfrm>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dirty="0" smtClean="0"/>
              <a:t>Cohérence des sollicitations</a:t>
            </a:r>
            <a:r>
              <a:rPr lang="fr-FR" dirty="0"/>
              <a:t/>
            </a:r>
            <a:br>
              <a:rPr lang="fr-FR" dirty="0"/>
            </a:br>
            <a:endParaRPr lang="fr-FR" sz="2000" b="1" dirty="0"/>
          </a:p>
        </p:txBody>
      </p:sp>
      <p:graphicFrame>
        <p:nvGraphicFramePr>
          <p:cNvPr id="8" name="Espace réservé du contenu 7"/>
          <p:cNvGraphicFramePr>
            <a:graphicFrameLocks noGrp="1"/>
          </p:cNvGraphicFramePr>
          <p:nvPr>
            <p:ph idx="1"/>
            <p:extLst>
              <p:ext uri="{D42A27DB-BD31-4B8C-83A1-F6EECF244321}">
                <p14:modId xmlns:p14="http://schemas.microsoft.com/office/powerpoint/2010/main" val="362290924"/>
              </p:ext>
            </p:extLst>
          </p:nvPr>
        </p:nvGraphicFramePr>
        <p:xfrm>
          <a:off x="457200" y="1935163"/>
          <a:ext cx="41148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539552" y="1013827"/>
            <a:ext cx="8892480" cy="523220"/>
          </a:xfrm>
          <a:prstGeom prst="rect">
            <a:avLst/>
          </a:prstGeom>
        </p:spPr>
        <p:txBody>
          <a:bodyPr wrap="square">
            <a:spAutoFit/>
          </a:bodyPr>
          <a:lstStyle/>
          <a:p>
            <a:r>
              <a:rPr lang="fr-FR" sz="2800" dirty="0" smtClean="0">
                <a:latin typeface="+mj-lt"/>
              </a:rPr>
              <a:t>2.4 </a:t>
            </a:r>
            <a:r>
              <a:rPr lang="fr-FR" sz="2800" dirty="0">
                <a:latin typeface="+mj-lt"/>
              </a:rPr>
              <a:t>Demandes: redondantes et/ou contra</a:t>
            </a:r>
            <a:r>
              <a:rPr lang="fr-FR" sz="2400" dirty="0">
                <a:latin typeface="+mj-lt"/>
              </a:rPr>
              <a:t>dictoires</a:t>
            </a:r>
            <a:r>
              <a:rPr lang="fr-FR" b="1" dirty="0"/>
              <a:t> </a:t>
            </a:r>
            <a:endParaRPr lang="fr-FR" dirty="0"/>
          </a:p>
        </p:txBody>
      </p:sp>
      <p:graphicFrame>
        <p:nvGraphicFramePr>
          <p:cNvPr id="6" name="Espace réservé du contenu 6"/>
          <p:cNvGraphicFramePr>
            <a:graphicFrameLocks/>
          </p:cNvGraphicFramePr>
          <p:nvPr>
            <p:extLst>
              <p:ext uri="{D42A27DB-BD31-4B8C-83A1-F6EECF244321}">
                <p14:modId xmlns:p14="http://schemas.microsoft.com/office/powerpoint/2010/main" val="3345006458"/>
              </p:ext>
            </p:extLst>
          </p:nvPr>
        </p:nvGraphicFramePr>
        <p:xfrm>
          <a:off x="4499992" y="2204864"/>
          <a:ext cx="4507732" cy="3960440"/>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p:cNvSpPr/>
          <p:nvPr/>
        </p:nvSpPr>
        <p:spPr>
          <a:xfrm>
            <a:off x="1547664" y="1628800"/>
            <a:ext cx="1969514" cy="461665"/>
          </a:xfrm>
          <a:prstGeom prst="rect">
            <a:avLst/>
          </a:prstGeom>
        </p:spPr>
        <p:txBody>
          <a:bodyPr wrap="none">
            <a:spAutoFit/>
          </a:bodyPr>
          <a:lstStyle/>
          <a:p>
            <a:r>
              <a:rPr lang="fr-FR" sz="2400" dirty="0" smtClean="0">
                <a:latin typeface="+mj-lt"/>
              </a:rPr>
              <a:t>Total enquête </a:t>
            </a:r>
            <a:endParaRPr lang="fr-FR" sz="2400" dirty="0">
              <a:latin typeface="+mj-lt"/>
            </a:endParaRPr>
          </a:p>
        </p:txBody>
      </p:sp>
      <p:sp>
        <p:nvSpPr>
          <p:cNvPr id="10" name="Espace réservé du texte 3"/>
          <p:cNvSpPr txBox="1">
            <a:spLocks/>
          </p:cNvSpPr>
          <p:nvPr/>
        </p:nvSpPr>
        <p:spPr>
          <a:xfrm>
            <a:off x="4678990" y="1486044"/>
            <a:ext cx="4041775" cy="654843"/>
          </a:xfrm>
          <a:prstGeom prst="rect">
            <a:avLst/>
          </a:prstGeom>
        </p:spPr>
        <p:txBody>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fr-FR" sz="2400" dirty="0" smtClean="0">
                <a:latin typeface="+mj-lt"/>
              </a:rPr>
              <a:t>Par sous groupes</a:t>
            </a:r>
            <a:endParaRPr lang="fr-FR" sz="2400" dirty="0">
              <a:latin typeface="+mj-lt"/>
            </a:endParaRPr>
          </a:p>
        </p:txBody>
      </p:sp>
    </p:spTree>
    <p:extLst>
      <p:ext uri="{BB962C8B-B14F-4D97-AF65-F5344CB8AC3E}">
        <p14:creationId xmlns:p14="http://schemas.microsoft.com/office/powerpoint/2010/main" val="31335166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5212" y="-33018"/>
            <a:ext cx="8229600" cy="1143000"/>
          </a:xfrm>
        </p:spPr>
        <p:txBody>
          <a:bodyPr>
            <a:normAutofit/>
          </a:bodyPr>
          <a:lstStyle/>
          <a:p>
            <a:r>
              <a:rPr lang="fr-FR" sz="3200" dirty="0" smtClean="0"/>
              <a:t>Cohérence des sollicitations 2.4: commentaires </a:t>
            </a:r>
            <a:endParaRPr lang="fr-FR" sz="3200" dirty="0"/>
          </a:p>
        </p:txBody>
      </p:sp>
      <p:sp>
        <p:nvSpPr>
          <p:cNvPr id="7" name="Rectangle 6"/>
          <p:cNvSpPr/>
          <p:nvPr/>
        </p:nvSpPr>
        <p:spPr>
          <a:xfrm>
            <a:off x="251520" y="1196752"/>
            <a:ext cx="8280920" cy="5016758"/>
          </a:xfrm>
          <a:prstGeom prst="rect">
            <a:avLst/>
          </a:prstGeom>
        </p:spPr>
        <p:txBody>
          <a:bodyPr wrap="square">
            <a:spAutoFit/>
          </a:bodyPr>
          <a:lstStyle/>
          <a:p>
            <a:r>
              <a:rPr lang="fr-FR" dirty="0" smtClean="0"/>
              <a:t>- </a:t>
            </a:r>
            <a:r>
              <a:rPr lang="fr-FR" sz="2000" dirty="0"/>
              <a:t>Cela dépend vraiment des services et des </a:t>
            </a:r>
            <a:r>
              <a:rPr lang="fr-FR" sz="2000" b="1" dirty="0"/>
              <a:t>coopérations</a:t>
            </a:r>
            <a:r>
              <a:rPr lang="fr-FR" sz="2000" dirty="0"/>
              <a:t> avec les </a:t>
            </a:r>
            <a:r>
              <a:rPr lang="fr-FR" sz="2000" dirty="0" smtClean="0"/>
              <a:t>inspecteurs;</a:t>
            </a:r>
            <a:r>
              <a:rPr lang="fr-FR" sz="2000" dirty="0"/>
              <a:t/>
            </a:r>
            <a:br>
              <a:rPr lang="fr-FR" sz="2000" dirty="0"/>
            </a:br>
            <a:r>
              <a:rPr lang="fr-FR" sz="2000" dirty="0"/>
              <a:t>- Cela peut arriver mais c'est ponctuel ici</a:t>
            </a:r>
            <a:r>
              <a:rPr lang="fr-FR" sz="2000" dirty="0" smtClean="0"/>
              <a:t>... Les </a:t>
            </a:r>
            <a:r>
              <a:rPr lang="fr-FR" sz="2000" dirty="0"/>
              <a:t>demandes sont trop souvent faites dans </a:t>
            </a:r>
            <a:r>
              <a:rPr lang="fr-FR" sz="2000" b="1" dirty="0"/>
              <a:t>l'urgence</a:t>
            </a:r>
            <a:r>
              <a:rPr lang="fr-FR" sz="2000" dirty="0"/>
              <a:t> malheureusement et le </a:t>
            </a:r>
            <a:r>
              <a:rPr lang="fr-FR" sz="2000" b="1" dirty="0"/>
              <a:t>numérique</a:t>
            </a:r>
            <a:r>
              <a:rPr lang="fr-FR" sz="2000" dirty="0"/>
              <a:t> "impose cette tyrannie du temps compressé"...demande avec attente de réponse trop </a:t>
            </a:r>
            <a:r>
              <a:rPr lang="fr-FR" sz="2000" b="1" dirty="0" smtClean="0"/>
              <a:t>immédiate</a:t>
            </a:r>
            <a:r>
              <a:rPr lang="fr-FR" sz="2000" dirty="0"/>
              <a:t>;</a:t>
            </a:r>
            <a:br>
              <a:rPr lang="fr-FR" sz="2000" dirty="0"/>
            </a:br>
            <a:r>
              <a:rPr lang="fr-FR" sz="2000" dirty="0"/>
              <a:t>- C'est très fréquent, de plus en </a:t>
            </a:r>
            <a:r>
              <a:rPr lang="fr-FR" sz="2000" dirty="0" smtClean="0"/>
              <a:t>plus;</a:t>
            </a:r>
            <a:r>
              <a:rPr lang="fr-FR" sz="2000" dirty="0"/>
              <a:t/>
            </a:r>
            <a:br>
              <a:rPr lang="fr-FR" sz="2000" dirty="0"/>
            </a:br>
            <a:r>
              <a:rPr lang="fr-FR" sz="2000" dirty="0"/>
              <a:t>- La chaîne d'autorité reste </a:t>
            </a:r>
            <a:r>
              <a:rPr lang="fr-FR" sz="2000" dirty="0" smtClean="0"/>
              <a:t>claire;</a:t>
            </a:r>
            <a:r>
              <a:rPr lang="fr-FR" sz="2000" dirty="0"/>
              <a:t/>
            </a:r>
            <a:br>
              <a:rPr lang="fr-FR" sz="2000" dirty="0"/>
            </a:br>
            <a:r>
              <a:rPr lang="fr-FR" sz="2000" dirty="0"/>
              <a:t>- </a:t>
            </a:r>
            <a:r>
              <a:rPr lang="fr-FR" sz="2000" dirty="0" smtClean="0"/>
              <a:t>Oui</a:t>
            </a:r>
            <a:r>
              <a:rPr lang="fr-FR" sz="2000" dirty="0"/>
              <a:t>, avec des moments de tension (CAPA par ex</a:t>
            </a:r>
            <a:r>
              <a:rPr lang="fr-FR" sz="2000" dirty="0" smtClean="0"/>
              <a:t>);</a:t>
            </a:r>
            <a:r>
              <a:rPr lang="fr-FR" sz="2000" dirty="0"/>
              <a:t/>
            </a:r>
            <a:br>
              <a:rPr lang="fr-FR" sz="2000" dirty="0"/>
            </a:br>
            <a:r>
              <a:rPr lang="fr-FR" sz="2000" dirty="0"/>
              <a:t>- </a:t>
            </a:r>
            <a:r>
              <a:rPr lang="fr-FR" sz="2000" b="1" dirty="0" smtClean="0"/>
              <a:t>Empilement</a:t>
            </a:r>
            <a:r>
              <a:rPr lang="fr-FR" sz="2000" dirty="0" smtClean="0"/>
              <a:t> </a:t>
            </a:r>
            <a:r>
              <a:rPr lang="fr-FR" sz="2000" dirty="0"/>
              <a:t>des demandes et </a:t>
            </a:r>
            <a:r>
              <a:rPr lang="fr-FR" sz="2000" dirty="0" smtClean="0"/>
              <a:t>dispersion; redondantes;</a:t>
            </a:r>
            <a:r>
              <a:rPr lang="fr-FR" sz="2000" dirty="0"/>
              <a:t/>
            </a:r>
            <a:br>
              <a:rPr lang="fr-FR" sz="2000" dirty="0"/>
            </a:br>
            <a:r>
              <a:rPr lang="fr-FR" sz="2000" dirty="0"/>
              <a:t>- Cela arrive, mais dans l'ensemble, ce n'est pas très fréquent</a:t>
            </a:r>
            <a:r>
              <a:rPr lang="fr-FR" sz="2000" dirty="0" smtClean="0"/>
              <a:t>.</a:t>
            </a:r>
            <a:r>
              <a:rPr lang="fr-FR" sz="2000" dirty="0"/>
              <a:t/>
            </a:r>
            <a:br>
              <a:rPr lang="fr-FR" sz="2000" dirty="0"/>
            </a:br>
            <a:r>
              <a:rPr lang="fr-FR" sz="2000" dirty="0"/>
              <a:t>- plus </a:t>
            </a:r>
            <a:r>
              <a:rPr lang="fr-FR" sz="2000" b="1" dirty="0"/>
              <a:t>urgentes</a:t>
            </a:r>
            <a:r>
              <a:rPr lang="fr-FR" sz="2000" dirty="0"/>
              <a:t> que redondantes ou contradictoires</a:t>
            </a:r>
            <a:br>
              <a:rPr lang="fr-FR" sz="2000" dirty="0"/>
            </a:br>
            <a:r>
              <a:rPr lang="fr-FR" sz="2000" dirty="0"/>
              <a:t>- défendre l'intérêt général avec des autorités qui au nom de l'autonomie ne vise que le particulier ...mission </a:t>
            </a:r>
            <a:r>
              <a:rPr lang="fr-FR" sz="2000" dirty="0" smtClean="0"/>
              <a:t>difficile</a:t>
            </a:r>
            <a:r>
              <a:rPr lang="fr-FR" sz="2000" dirty="0"/>
              <a:t/>
            </a:r>
            <a:br>
              <a:rPr lang="fr-FR" sz="2000" dirty="0"/>
            </a:br>
            <a:r>
              <a:rPr lang="fr-FR" sz="2000" dirty="0" smtClean="0"/>
              <a:t>- </a:t>
            </a:r>
            <a:r>
              <a:rPr lang="fr-FR" sz="2000" dirty="0"/>
              <a:t>Assez rarement : les demandes sont </a:t>
            </a:r>
            <a:r>
              <a:rPr lang="fr-FR" sz="2000" b="1" dirty="0"/>
              <a:t>claires</a:t>
            </a:r>
            <a:r>
              <a:rPr lang="fr-FR" sz="2000" dirty="0"/>
              <a:t>, mais </a:t>
            </a:r>
            <a:r>
              <a:rPr lang="fr-FR" sz="2000" b="1" dirty="0"/>
              <a:t>incessantes</a:t>
            </a:r>
            <a:r>
              <a:rPr lang="fr-FR" sz="2000" dirty="0"/>
              <a:t>.</a:t>
            </a:r>
            <a:br>
              <a:rPr lang="fr-FR" sz="2000" dirty="0"/>
            </a:br>
            <a:endParaRPr lang="fr-FR" sz="2000" dirty="0"/>
          </a:p>
        </p:txBody>
      </p:sp>
    </p:spTree>
    <p:extLst>
      <p:ext uri="{BB962C8B-B14F-4D97-AF65-F5344CB8AC3E}">
        <p14:creationId xmlns:p14="http://schemas.microsoft.com/office/powerpoint/2010/main" val="2282239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p:txBody>
          <a:bodyPr/>
          <a:lstStyle/>
          <a:p>
            <a:r>
              <a:rPr lang="fr-FR" b="0" dirty="0" smtClean="0">
                <a:latin typeface="+mj-lt"/>
              </a:rPr>
              <a:t>Total enquête</a:t>
            </a:r>
          </a:p>
        </p:txBody>
      </p:sp>
      <p:sp>
        <p:nvSpPr>
          <p:cNvPr id="4" name="Espace réservé du texte 3"/>
          <p:cNvSpPr>
            <a:spLocks noGrp="1"/>
          </p:cNvSpPr>
          <p:nvPr>
            <p:ph type="body" sz="half" idx="3"/>
          </p:nvPr>
        </p:nvSpPr>
        <p:spPr/>
        <p:txBody>
          <a:bodyPr/>
          <a:lstStyle/>
          <a:p>
            <a:r>
              <a:rPr lang="fr-FR" b="0" dirty="0" smtClean="0">
                <a:latin typeface="+mj-lt"/>
              </a:rPr>
              <a:t>Par sous groupes</a:t>
            </a:r>
            <a:endParaRPr lang="fr-FR" b="0" dirty="0">
              <a:latin typeface="+mj-lt"/>
            </a:endParaRPr>
          </a:p>
        </p:txBody>
      </p:sp>
      <p:graphicFrame>
        <p:nvGraphicFramePr>
          <p:cNvPr id="7" name="Espace réservé du contenu 5"/>
          <p:cNvGraphicFramePr>
            <a:graphicFrameLocks noGrp="1"/>
          </p:cNvGraphicFramePr>
          <p:nvPr>
            <p:ph sz="quarter" idx="2"/>
            <p:extLst>
              <p:ext uri="{D42A27DB-BD31-4B8C-83A1-F6EECF244321}">
                <p14:modId xmlns:p14="http://schemas.microsoft.com/office/powerpoint/2010/main" val="2431447347"/>
              </p:ext>
            </p:extLst>
          </p:nvPr>
        </p:nvGraphicFramePr>
        <p:xfrm>
          <a:off x="457200" y="2514600"/>
          <a:ext cx="4040188" cy="3846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Espace réservé du contenu 7"/>
          <p:cNvGraphicFramePr>
            <a:graphicFrameLocks noGrp="1"/>
          </p:cNvGraphicFramePr>
          <p:nvPr>
            <p:ph sz="quarter" idx="4"/>
            <p:extLst>
              <p:ext uri="{D42A27DB-BD31-4B8C-83A1-F6EECF244321}">
                <p14:modId xmlns:p14="http://schemas.microsoft.com/office/powerpoint/2010/main" val="1153521093"/>
              </p:ext>
            </p:extLst>
          </p:nvPr>
        </p:nvGraphicFramePr>
        <p:xfrm>
          <a:off x="4645025" y="2514600"/>
          <a:ext cx="4041775" cy="3846513"/>
        </p:xfrm>
        <a:graphic>
          <a:graphicData uri="http://schemas.openxmlformats.org/drawingml/2006/chart">
            <c:chart xmlns:c="http://schemas.openxmlformats.org/drawingml/2006/chart" xmlns:r="http://schemas.openxmlformats.org/officeDocument/2006/relationships" r:id="rId3"/>
          </a:graphicData>
        </a:graphic>
      </p:graphicFrame>
      <p:sp>
        <p:nvSpPr>
          <p:cNvPr id="9" name="Espace réservé du texte 2"/>
          <p:cNvSpPr txBox="1">
            <a:spLocks/>
          </p:cNvSpPr>
          <p:nvPr/>
        </p:nvSpPr>
        <p:spPr>
          <a:xfrm>
            <a:off x="683568" y="1048893"/>
            <a:ext cx="7488832" cy="659352"/>
          </a:xfrm>
          <a:prstGeom prst="rect">
            <a:avLst/>
          </a:prstGeom>
        </p:spPr>
        <p:txBody>
          <a:bodyPr vert="horz" lIns="45720" tIns="0" rIns="45720" bIns="0" anchor="ctr">
            <a:noAutofit/>
          </a:bodyPr>
          <a:lstStyle>
            <a:lvl1pPr marL="0" indent="0" algn="l" rtl="0" eaLnBrk="1" latinLnBrk="0" hangingPunct="1">
              <a:spcBef>
                <a:spcPct val="20000"/>
              </a:spcBef>
              <a:buClr>
                <a:schemeClr val="accent3"/>
              </a:buClr>
              <a:buSzPct val="95000"/>
              <a:buFont typeface="Wingdings 2"/>
              <a:buNone/>
              <a:defRPr kumimoji="0" sz="2400" b="1" kern="1200" cap="none" baseline="0">
                <a:solidFill>
                  <a:schemeClr val="tx2"/>
                </a:solidFill>
                <a:effectLst/>
                <a:latin typeface="+mn-lt"/>
                <a:ea typeface="+mn-ea"/>
                <a:cs typeface="+mn-cs"/>
              </a:defRPr>
            </a:lvl1pPr>
            <a:lvl2pPr marL="640080" indent="-246888" algn="l" rtl="0" eaLnBrk="1" latinLnBrk="0" hangingPunct="1">
              <a:spcBef>
                <a:spcPct val="20000"/>
              </a:spcBef>
              <a:buClr>
                <a:schemeClr val="accent1"/>
              </a:buClr>
              <a:buSzPct val="85000"/>
              <a:buFont typeface="Wingdings 2"/>
              <a:buNone/>
              <a:defRPr kumimoji="0" sz="2000" b="1"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None/>
              <a:defRPr kumimoji="0" sz="1800" b="1"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None/>
              <a:defRPr kumimoji="0" sz="1600" b="1"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None/>
              <a:defRPr kumimoji="0" sz="1600" b="1"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fr-FR" sz="3200" b="0" dirty="0" smtClean="0">
                <a:solidFill>
                  <a:schemeClr val="tx1"/>
                </a:solidFill>
                <a:latin typeface="+mj-lt"/>
              </a:rPr>
              <a:t>2.5 Tâches à faire autrement ou par d’autres </a:t>
            </a:r>
          </a:p>
        </p:txBody>
      </p:sp>
    </p:spTree>
    <p:extLst>
      <p:ext uri="{BB962C8B-B14F-4D97-AF65-F5344CB8AC3E}">
        <p14:creationId xmlns:p14="http://schemas.microsoft.com/office/powerpoint/2010/main" val="604082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5039"/>
            <a:ext cx="8229600" cy="636680"/>
          </a:xfrm>
        </p:spPr>
        <p:txBody>
          <a:bodyPr>
            <a:noAutofit/>
          </a:bodyPr>
          <a:lstStyle/>
          <a:p>
            <a:r>
              <a:rPr lang="fr-FR" sz="3200" dirty="0" smtClean="0"/>
              <a:t>Tâches à faire par d’autres 2.5: commentaires</a:t>
            </a:r>
            <a:endParaRPr lang="fr-FR" sz="3200" dirty="0"/>
          </a:p>
        </p:txBody>
      </p:sp>
      <p:sp>
        <p:nvSpPr>
          <p:cNvPr id="3" name="Espace réservé du contenu 2"/>
          <p:cNvSpPr>
            <a:spLocks noGrp="1"/>
          </p:cNvSpPr>
          <p:nvPr>
            <p:ph idx="1"/>
          </p:nvPr>
        </p:nvSpPr>
        <p:spPr>
          <a:xfrm>
            <a:off x="0" y="908720"/>
            <a:ext cx="8964488" cy="5616624"/>
          </a:xfrm>
        </p:spPr>
        <p:txBody>
          <a:bodyPr>
            <a:normAutofit fontScale="25000" lnSpcReduction="20000"/>
          </a:bodyPr>
          <a:lstStyle/>
          <a:p>
            <a:r>
              <a:rPr lang="fr-FR" sz="7200" dirty="0" smtClean="0"/>
              <a:t>- </a:t>
            </a:r>
            <a:r>
              <a:rPr lang="fr-FR" sz="7200" dirty="0"/>
              <a:t>Je ne sais pas si elle devrait être faites par d'autres mais nous accomplissons de nombreuses </a:t>
            </a:r>
            <a:r>
              <a:rPr lang="fr-FR" sz="7200" b="1" dirty="0"/>
              <a:t>tâches</a:t>
            </a:r>
            <a:r>
              <a:rPr lang="fr-FR" sz="7200" dirty="0"/>
              <a:t> </a:t>
            </a:r>
            <a:r>
              <a:rPr lang="fr-FR" sz="7200" b="1" dirty="0"/>
              <a:t>administratives</a:t>
            </a:r>
            <a:r>
              <a:rPr lang="fr-FR" sz="7200" dirty="0"/>
              <a:t> voire de secrétariat </a:t>
            </a:r>
            <a:r>
              <a:rPr lang="fr-FR" sz="7200" dirty="0" smtClean="0"/>
              <a:t>…</a:t>
            </a:r>
            <a:r>
              <a:rPr lang="fr-FR" sz="7200" dirty="0"/>
              <a:t/>
            </a:r>
            <a:br>
              <a:rPr lang="fr-FR" sz="7200" dirty="0"/>
            </a:br>
            <a:r>
              <a:rPr lang="fr-FR" sz="7200" dirty="0"/>
              <a:t>- Glissement des tâches et augmentation des responsabilités... </a:t>
            </a:r>
            <a:br>
              <a:rPr lang="fr-FR" sz="7200" dirty="0"/>
            </a:br>
            <a:r>
              <a:rPr lang="fr-FR" sz="7200" dirty="0"/>
              <a:t>- </a:t>
            </a:r>
            <a:r>
              <a:rPr lang="fr-FR" sz="7200" dirty="0" smtClean="0"/>
              <a:t>Secrétariat</a:t>
            </a:r>
            <a:r>
              <a:rPr lang="fr-FR" sz="7200" dirty="0"/>
              <a:t>, constitution des jurys, fiches de lancement des formations, bases de données</a:t>
            </a:r>
            <a:br>
              <a:rPr lang="fr-FR" sz="7200" dirty="0"/>
            </a:br>
            <a:r>
              <a:rPr lang="fr-FR" sz="7200" dirty="0"/>
              <a:t>- </a:t>
            </a:r>
            <a:r>
              <a:rPr lang="fr-FR" sz="7200" dirty="0" smtClean="0"/>
              <a:t>On </a:t>
            </a:r>
            <a:r>
              <a:rPr lang="fr-FR" sz="7200" dirty="0"/>
              <a:t>est </a:t>
            </a:r>
            <a:r>
              <a:rPr lang="fr-FR" sz="7200" b="1" dirty="0"/>
              <a:t>au service des services </a:t>
            </a:r>
            <a:r>
              <a:rPr lang="fr-FR" sz="7200" dirty="0"/>
              <a:t>et on est devenu conseiller des CE alors que nous étions conseillers de recteur</a:t>
            </a:r>
            <a:br>
              <a:rPr lang="fr-FR" sz="7200" dirty="0"/>
            </a:br>
            <a:r>
              <a:rPr lang="fr-FR" sz="7200" dirty="0" smtClean="0"/>
              <a:t>- Oui</a:t>
            </a:r>
            <a:r>
              <a:rPr lang="fr-FR" sz="7200" dirty="0"/>
              <a:t>, le </a:t>
            </a:r>
            <a:r>
              <a:rPr lang="fr-FR" sz="7200" b="1" dirty="0"/>
              <a:t>tri des données</a:t>
            </a:r>
            <a:r>
              <a:rPr lang="fr-FR" sz="7200" dirty="0"/>
              <a:t>, des informations devrait être réalisé pour nous faciliter le travail (ex : nombreux fichiers E</a:t>
            </a:r>
            <a:r>
              <a:rPr lang="fr-FR" sz="7200" dirty="0" smtClean="0"/>
              <a:t>xcel </a:t>
            </a:r>
            <a:r>
              <a:rPr lang="fr-FR" sz="7200" dirty="0"/>
              <a:t>sans tri)</a:t>
            </a:r>
            <a:br>
              <a:rPr lang="fr-FR" sz="7200" dirty="0"/>
            </a:br>
            <a:r>
              <a:rPr lang="fr-FR" sz="7200" dirty="0"/>
              <a:t>- Notamment l'examen des dossiers pour la répartition des assistants par exemple.</a:t>
            </a:r>
            <a:br>
              <a:rPr lang="fr-FR" sz="7200" dirty="0"/>
            </a:br>
            <a:r>
              <a:rPr lang="fr-FR" sz="7200" dirty="0" smtClean="0"/>
              <a:t>- </a:t>
            </a:r>
            <a:r>
              <a:rPr lang="fr-FR" sz="7200" dirty="0"/>
              <a:t>Oui et ce phénomène s'accentue. Mais si on ne joue pas le jeu, après il faut " rattraper" dans </a:t>
            </a:r>
            <a:r>
              <a:rPr lang="fr-FR" sz="7200" dirty="0" smtClean="0"/>
              <a:t>l'urgence;</a:t>
            </a:r>
            <a:r>
              <a:rPr lang="fr-FR" sz="7200" dirty="0"/>
              <a:t/>
            </a:r>
            <a:br>
              <a:rPr lang="fr-FR" sz="7200" dirty="0"/>
            </a:br>
            <a:r>
              <a:rPr lang="fr-FR" sz="7200" dirty="0"/>
              <a:t>- 2 secrétaires pour une quarantaine de collègues : je ne les sollicite quasiment jamais...</a:t>
            </a:r>
            <a:br>
              <a:rPr lang="fr-FR" sz="7200" dirty="0"/>
            </a:br>
            <a:r>
              <a:rPr lang="fr-FR" sz="7200" dirty="0"/>
              <a:t>- La constitution des jurys de bac, le choix des lieux de formation... </a:t>
            </a:r>
            <a:br>
              <a:rPr lang="fr-FR" sz="7200" dirty="0"/>
            </a:br>
            <a:r>
              <a:rPr lang="fr-FR" sz="7200" dirty="0"/>
              <a:t>- Incroyable ! le temps passé à remplir des documents pour émettre un </a:t>
            </a:r>
            <a:r>
              <a:rPr lang="fr-FR" sz="7200" b="1" dirty="0"/>
              <a:t>avis</a:t>
            </a:r>
            <a:r>
              <a:rPr lang="fr-FR" sz="7200" dirty="0"/>
              <a:t> de quelques lignes =&gt; de nombreux documents pourraient être </a:t>
            </a:r>
            <a:r>
              <a:rPr lang="fr-FR" sz="7200" dirty="0" err="1"/>
              <a:t>préremplis</a:t>
            </a:r>
            <a:r>
              <a:rPr lang="fr-FR" sz="7200" dirty="0"/>
              <a:t>, les </a:t>
            </a:r>
            <a:r>
              <a:rPr lang="fr-FR" sz="7200" b="1" dirty="0"/>
              <a:t>tâches</a:t>
            </a:r>
            <a:r>
              <a:rPr lang="fr-FR" sz="7200" dirty="0"/>
              <a:t> </a:t>
            </a:r>
            <a:r>
              <a:rPr lang="fr-FR" sz="7200" b="1" dirty="0"/>
              <a:t>bureautiques</a:t>
            </a:r>
            <a:r>
              <a:rPr lang="fr-FR" sz="7200" dirty="0"/>
              <a:t> déléguées à du personnel administratif... </a:t>
            </a:r>
            <a:endParaRPr lang="fr-FR" sz="7200" dirty="0" smtClean="0"/>
          </a:p>
          <a:p>
            <a:r>
              <a:rPr lang="fr-FR" sz="7200" dirty="0"/>
              <a:t>- L'inefficacité de certains services est </a:t>
            </a:r>
            <a:r>
              <a:rPr lang="fr-FR" sz="7200" dirty="0" smtClean="0"/>
              <a:t>telle, </a:t>
            </a:r>
            <a:r>
              <a:rPr lang="fr-FR" sz="7200" dirty="0"/>
              <a:t>qu'il vaut mieux faire à la place ( ex : service du remplacement);</a:t>
            </a:r>
            <a:br>
              <a:rPr lang="fr-FR" sz="7200" dirty="0"/>
            </a:br>
            <a:r>
              <a:rPr lang="fr-FR" sz="7200" dirty="0"/>
              <a:t>- On demande peu au secrétariat, et ils sont </a:t>
            </a:r>
            <a:r>
              <a:rPr lang="fr-FR" sz="7200" dirty="0" smtClean="0"/>
              <a:t>sous–utilisés</a:t>
            </a:r>
            <a:r>
              <a:rPr lang="fr-FR" sz="7200" dirty="0"/>
              <a:t>;</a:t>
            </a:r>
            <a:br>
              <a:rPr lang="fr-FR" sz="7200" dirty="0"/>
            </a:br>
            <a:r>
              <a:rPr lang="fr-FR" sz="7200" dirty="0"/>
              <a:t>-- trop de tâches administratives qu'un cadre A ne devrait pas effectuer: beaucoup de perte de temps et d'énergie ;</a:t>
            </a:r>
            <a:br>
              <a:rPr lang="fr-FR" sz="7200" dirty="0"/>
            </a:br>
            <a:r>
              <a:rPr lang="fr-FR" sz="7200" dirty="0"/>
              <a:t/>
            </a:r>
            <a:br>
              <a:rPr lang="fr-FR" sz="7200" dirty="0"/>
            </a:br>
            <a:r>
              <a:rPr lang="fr-FR" sz="7200" dirty="0"/>
              <a:t/>
            </a:r>
            <a:br>
              <a:rPr lang="fr-FR" sz="7200" dirty="0"/>
            </a:br>
            <a:endParaRPr lang="fr-FR" dirty="0"/>
          </a:p>
        </p:txBody>
      </p:sp>
    </p:spTree>
    <p:extLst>
      <p:ext uri="{BB962C8B-B14F-4D97-AF65-F5344CB8AC3E}">
        <p14:creationId xmlns:p14="http://schemas.microsoft.com/office/powerpoint/2010/main" val="9139620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5800" y="514352"/>
            <a:ext cx="7774632" cy="1162050"/>
          </a:xfrm>
        </p:spPr>
        <p:txBody>
          <a:bodyPr/>
          <a:lstStyle/>
          <a:p>
            <a:r>
              <a:rPr lang="fr-FR" sz="4400" dirty="0" smtClean="0"/>
              <a:t>2.6  </a:t>
            </a:r>
            <a:r>
              <a:rPr lang="fr-FR" sz="4500" dirty="0" smtClean="0"/>
              <a:t>Multi-académies</a:t>
            </a:r>
            <a:endParaRPr lang="fr-FR" sz="4500" dirty="0"/>
          </a:p>
        </p:txBody>
      </p:sp>
      <p:graphicFrame>
        <p:nvGraphicFramePr>
          <p:cNvPr id="8" name="Espace réservé du contenu 7"/>
          <p:cNvGraphicFramePr>
            <a:graphicFrameLocks noGrp="1"/>
          </p:cNvGraphicFramePr>
          <p:nvPr>
            <p:ph sz="half" idx="1"/>
            <p:extLst>
              <p:ext uri="{D42A27DB-BD31-4B8C-83A1-F6EECF244321}">
                <p14:modId xmlns:p14="http://schemas.microsoft.com/office/powerpoint/2010/main" val="1005747096"/>
              </p:ext>
            </p:extLst>
          </p:nvPr>
        </p:nvGraphicFramePr>
        <p:xfrm>
          <a:off x="323850" y="1676400"/>
          <a:ext cx="836295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11195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t>Complications pour collègues affectés sur plusieurs académies 2.6: commentaires</a:t>
            </a:r>
            <a:r>
              <a:rPr lang="fr-FR" sz="3200" dirty="0"/>
              <a:t>.</a:t>
            </a:r>
          </a:p>
        </p:txBody>
      </p:sp>
      <p:sp>
        <p:nvSpPr>
          <p:cNvPr id="3" name="Espace réservé du contenu 2"/>
          <p:cNvSpPr>
            <a:spLocks noGrp="1"/>
          </p:cNvSpPr>
          <p:nvPr>
            <p:ph idx="1"/>
          </p:nvPr>
        </p:nvSpPr>
        <p:spPr/>
        <p:txBody>
          <a:bodyPr>
            <a:normAutofit/>
          </a:bodyPr>
          <a:lstStyle/>
          <a:p>
            <a:pPr marL="0" indent="0">
              <a:buNone/>
            </a:pPr>
            <a:r>
              <a:rPr lang="fr-FR" dirty="0"/>
              <a:t/>
            </a:r>
            <a:br>
              <a:rPr lang="fr-FR" dirty="0"/>
            </a:br>
            <a:r>
              <a:rPr lang="fr-FR" dirty="0"/>
              <a:t>- </a:t>
            </a:r>
            <a:r>
              <a:rPr lang="fr-FR" dirty="0" smtClean="0"/>
              <a:t>La </a:t>
            </a:r>
            <a:r>
              <a:rPr lang="fr-FR" dirty="0"/>
              <a:t>multiplication des dossiers </a:t>
            </a:r>
            <a:r>
              <a:rPr lang="fr-FR" dirty="0" smtClean="0"/>
              <a:t>dans </a:t>
            </a:r>
            <a:r>
              <a:rPr lang="fr-FR" dirty="0"/>
              <a:t>un temps restreint </a:t>
            </a:r>
            <a:r>
              <a:rPr lang="fr-FR" dirty="0" smtClean="0"/>
              <a:t>dérange. </a:t>
            </a:r>
          </a:p>
          <a:p>
            <a:pPr marL="0" indent="0">
              <a:buNone/>
            </a:pPr>
            <a:r>
              <a:rPr lang="fr-FR" dirty="0" smtClean="0"/>
              <a:t>- Les </a:t>
            </a:r>
            <a:r>
              <a:rPr lang="fr-FR" dirty="0"/>
              <a:t>procédures RH </a:t>
            </a:r>
            <a:r>
              <a:rPr lang="fr-FR" dirty="0" smtClean="0"/>
              <a:t>ne sont pas </a:t>
            </a:r>
            <a:r>
              <a:rPr lang="fr-FR" dirty="0"/>
              <a:t>les mêmes</a:t>
            </a:r>
            <a:r>
              <a:rPr lang="fr-FR" dirty="0" smtClean="0"/>
              <a:t>,...</a:t>
            </a:r>
          </a:p>
          <a:p>
            <a:pPr marL="0" indent="0">
              <a:buNone/>
            </a:pPr>
            <a:r>
              <a:rPr lang="fr-FR" dirty="0" smtClean="0"/>
              <a:t>- Chaque </a:t>
            </a:r>
            <a:r>
              <a:rPr lang="fr-FR" dirty="0"/>
              <a:t>académie a ses façons de faire </a:t>
            </a:r>
            <a:r>
              <a:rPr lang="fr-FR" dirty="0" smtClean="0"/>
              <a:t>, ce </a:t>
            </a:r>
            <a:r>
              <a:rPr lang="fr-FR" dirty="0"/>
              <a:t>qui est </a:t>
            </a:r>
            <a:r>
              <a:rPr lang="fr-FR" dirty="0" smtClean="0"/>
              <a:t>normal</a:t>
            </a:r>
            <a:r>
              <a:rPr lang="fr-FR" dirty="0"/>
              <a:t>;</a:t>
            </a:r>
            <a:br>
              <a:rPr lang="fr-FR" dirty="0"/>
            </a:br>
            <a:r>
              <a:rPr lang="fr-FR" dirty="0"/>
              <a:t>- Les difficultés sont liées (entre autres) à ma </a:t>
            </a:r>
            <a:r>
              <a:rPr lang="fr-FR" dirty="0" smtClean="0"/>
              <a:t>discipline</a:t>
            </a:r>
            <a:r>
              <a:rPr lang="fr-FR" dirty="0"/>
              <a:t/>
            </a:r>
            <a:br>
              <a:rPr lang="fr-FR" dirty="0"/>
            </a:br>
            <a:r>
              <a:rPr lang="fr-FR" dirty="0"/>
              <a:t>- J'ai 7 </a:t>
            </a:r>
            <a:r>
              <a:rPr lang="fr-FR" dirty="0" smtClean="0"/>
              <a:t>académies.</a:t>
            </a:r>
            <a:r>
              <a:rPr lang="fr-FR" dirty="0"/>
              <a:t/>
            </a:r>
            <a:br>
              <a:rPr lang="fr-FR" dirty="0"/>
            </a:br>
            <a:r>
              <a:rPr lang="fr-FR" dirty="0" smtClean="0"/>
              <a:t>- …</a:t>
            </a:r>
            <a:endParaRPr lang="fr-FR" dirty="0"/>
          </a:p>
          <a:p>
            <a:endParaRPr lang="fr-FR" dirty="0"/>
          </a:p>
        </p:txBody>
      </p:sp>
    </p:spTree>
    <p:extLst>
      <p:ext uri="{BB962C8B-B14F-4D97-AF65-F5344CB8AC3E}">
        <p14:creationId xmlns:p14="http://schemas.microsoft.com/office/powerpoint/2010/main" val="2459495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5300" dirty="0"/>
              <a:t>Répartition des tâches et </a:t>
            </a:r>
            <a:r>
              <a:rPr lang="fr-FR" sz="5300" dirty="0" smtClean="0"/>
              <a:t>dossiers transversaux</a:t>
            </a:r>
            <a:br>
              <a:rPr lang="fr-FR" sz="5300" dirty="0" smtClean="0"/>
            </a:br>
            <a:r>
              <a:rPr lang="fr-FR" sz="1800" dirty="0" smtClean="0"/>
              <a:t>	</a:t>
            </a:r>
            <a:endParaRPr lang="fr-FR" sz="1800" dirty="0"/>
          </a:p>
        </p:txBody>
      </p:sp>
      <p:sp>
        <p:nvSpPr>
          <p:cNvPr id="3" name="Espace réservé du texte 2"/>
          <p:cNvSpPr>
            <a:spLocks noGrp="1"/>
          </p:cNvSpPr>
          <p:nvPr>
            <p:ph type="body" idx="1"/>
          </p:nvPr>
        </p:nvSpPr>
        <p:spPr/>
        <p:txBody>
          <a:bodyPr/>
          <a:lstStyle/>
          <a:p>
            <a:r>
              <a:rPr lang="fr-FR" dirty="0" smtClean="0">
                <a:latin typeface="+mj-lt"/>
              </a:rPr>
              <a:t>2.7</a:t>
            </a:r>
            <a:r>
              <a:rPr lang="fr-FR" dirty="0">
                <a:latin typeface="+mj-lt"/>
              </a:rPr>
              <a:t>  équité des tâches de l'équipe disciplinaire</a:t>
            </a:r>
          </a:p>
        </p:txBody>
      </p:sp>
      <p:sp>
        <p:nvSpPr>
          <p:cNvPr id="4" name="Espace réservé du texte 3"/>
          <p:cNvSpPr>
            <a:spLocks noGrp="1"/>
          </p:cNvSpPr>
          <p:nvPr>
            <p:ph type="body" sz="half" idx="3"/>
          </p:nvPr>
        </p:nvSpPr>
        <p:spPr/>
        <p:txBody>
          <a:bodyPr>
            <a:normAutofit fontScale="92500" lnSpcReduction="10000"/>
          </a:bodyPr>
          <a:lstStyle/>
          <a:p>
            <a:r>
              <a:rPr lang="fr-FR" dirty="0"/>
              <a:t> </a:t>
            </a:r>
            <a:r>
              <a:rPr lang="fr-FR" dirty="0" smtClean="0">
                <a:latin typeface="+mj-lt"/>
              </a:rPr>
              <a:t>2.8 </a:t>
            </a:r>
            <a:r>
              <a:rPr lang="fr-FR" dirty="0">
                <a:latin typeface="+mj-lt"/>
              </a:rPr>
              <a:t>équité dossiers transversaux du collège</a:t>
            </a:r>
          </a:p>
        </p:txBody>
      </p:sp>
      <p:graphicFrame>
        <p:nvGraphicFramePr>
          <p:cNvPr id="5" name="Espace réservé du contenu 4"/>
          <p:cNvGraphicFramePr>
            <a:graphicFrameLocks noGrp="1"/>
          </p:cNvGraphicFramePr>
          <p:nvPr>
            <p:ph sz="quarter" idx="2"/>
            <p:extLst>
              <p:ext uri="{D42A27DB-BD31-4B8C-83A1-F6EECF244321}">
                <p14:modId xmlns:p14="http://schemas.microsoft.com/office/powerpoint/2010/main" val="647403531"/>
              </p:ext>
            </p:extLst>
          </p:nvPr>
        </p:nvGraphicFramePr>
        <p:xfrm>
          <a:off x="457200" y="2514600"/>
          <a:ext cx="4040188" cy="3846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Espace réservé du contenu 5"/>
          <p:cNvGraphicFramePr>
            <a:graphicFrameLocks noGrp="1"/>
          </p:cNvGraphicFramePr>
          <p:nvPr>
            <p:ph sz="quarter" idx="4"/>
            <p:extLst>
              <p:ext uri="{D42A27DB-BD31-4B8C-83A1-F6EECF244321}">
                <p14:modId xmlns:p14="http://schemas.microsoft.com/office/powerpoint/2010/main" val="1374356822"/>
              </p:ext>
            </p:extLst>
          </p:nvPr>
        </p:nvGraphicFramePr>
        <p:xfrm>
          <a:off x="4645025" y="2514600"/>
          <a:ext cx="4041775" cy="38465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0349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547664" y="-315416"/>
            <a:ext cx="8229600" cy="1143000"/>
          </a:xfrm>
        </p:spPr>
        <p:txBody>
          <a:bodyPr/>
          <a:lstStyle/>
          <a:p>
            <a:r>
              <a:rPr lang="fr-FR" dirty="0" smtClean="0"/>
              <a:t>Présentation</a:t>
            </a:r>
            <a:r>
              <a:rPr lang="fr-FR" baseline="0" dirty="0" smtClean="0"/>
              <a:t> suite</a:t>
            </a:r>
            <a:endParaRPr lang="fr-FR" dirty="0"/>
          </a:p>
        </p:txBody>
      </p:sp>
      <p:graphicFrame>
        <p:nvGraphicFramePr>
          <p:cNvPr id="5" name="Espace réservé du contenu 4"/>
          <p:cNvGraphicFramePr>
            <a:graphicFrameLocks noGrp="1"/>
          </p:cNvGraphicFramePr>
          <p:nvPr>
            <p:ph sz="half" idx="1"/>
            <p:extLst>
              <p:ext uri="{D42A27DB-BD31-4B8C-83A1-F6EECF244321}">
                <p14:modId xmlns:p14="http://schemas.microsoft.com/office/powerpoint/2010/main" val="3053276673"/>
              </p:ext>
            </p:extLst>
          </p:nvPr>
        </p:nvGraphicFramePr>
        <p:xfrm>
          <a:off x="457200" y="908720"/>
          <a:ext cx="4038600" cy="54460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Espace réservé du contenu 5"/>
          <p:cNvGraphicFramePr>
            <a:graphicFrameLocks noGrp="1"/>
          </p:cNvGraphicFramePr>
          <p:nvPr>
            <p:ph sz="half" idx="2"/>
            <p:extLst>
              <p:ext uri="{D42A27DB-BD31-4B8C-83A1-F6EECF244321}">
                <p14:modId xmlns:p14="http://schemas.microsoft.com/office/powerpoint/2010/main" val="1085725277"/>
              </p:ext>
            </p:extLst>
          </p:nvPr>
        </p:nvGraphicFramePr>
        <p:xfrm>
          <a:off x="4572000" y="836712"/>
          <a:ext cx="4038600" cy="54460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17804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800" dirty="0" smtClean="0"/>
              <a:t>Tâches </a:t>
            </a:r>
            <a:r>
              <a:rPr lang="fr-FR" sz="4800" dirty="0"/>
              <a:t>et dossiers </a:t>
            </a:r>
            <a:r>
              <a:rPr lang="fr-FR" sz="4800" dirty="0" smtClean="0"/>
              <a:t>transversaux par sous-groupes</a:t>
            </a:r>
            <a:endParaRPr lang="fr-FR" dirty="0"/>
          </a:p>
        </p:txBody>
      </p:sp>
      <p:sp>
        <p:nvSpPr>
          <p:cNvPr id="3" name="Espace réservé du texte 2"/>
          <p:cNvSpPr>
            <a:spLocks noGrp="1"/>
          </p:cNvSpPr>
          <p:nvPr>
            <p:ph type="body" idx="1"/>
          </p:nvPr>
        </p:nvSpPr>
        <p:spPr/>
        <p:txBody>
          <a:bodyPr/>
          <a:lstStyle/>
          <a:p>
            <a:r>
              <a:rPr lang="fr-FR" b="0" dirty="0" smtClean="0">
                <a:latin typeface="+mj-lt"/>
              </a:rPr>
              <a:t>2.7</a:t>
            </a:r>
            <a:r>
              <a:rPr lang="fr-FR" b="0" dirty="0">
                <a:latin typeface="+mj-lt"/>
              </a:rPr>
              <a:t>  équité des tâches de l'équipe disciplinaire</a:t>
            </a:r>
            <a:r>
              <a:rPr lang="fr-FR" b="0" dirty="0"/>
              <a:t>	</a:t>
            </a:r>
          </a:p>
        </p:txBody>
      </p:sp>
      <p:sp>
        <p:nvSpPr>
          <p:cNvPr id="4" name="Espace réservé du texte 3"/>
          <p:cNvSpPr>
            <a:spLocks noGrp="1"/>
          </p:cNvSpPr>
          <p:nvPr>
            <p:ph type="body" sz="half" idx="3"/>
          </p:nvPr>
        </p:nvSpPr>
        <p:spPr>
          <a:xfrm>
            <a:off x="4645025" y="1484784"/>
            <a:ext cx="4041775" cy="1080120"/>
          </a:xfrm>
        </p:spPr>
        <p:txBody>
          <a:bodyPr>
            <a:normAutofit fontScale="40000" lnSpcReduction="20000"/>
          </a:bodyPr>
          <a:lstStyle/>
          <a:p>
            <a:endParaRPr lang="fr-FR" dirty="0" smtClean="0"/>
          </a:p>
          <a:p>
            <a:endParaRPr lang="fr-FR" dirty="0"/>
          </a:p>
          <a:p>
            <a:r>
              <a:rPr lang="fr-FR" sz="6000" b="0" dirty="0" smtClean="0">
                <a:latin typeface="+mj-lt"/>
              </a:rPr>
              <a:t>2.8 </a:t>
            </a:r>
            <a:r>
              <a:rPr lang="fr-FR" sz="6000" b="0" dirty="0">
                <a:latin typeface="+mj-lt"/>
              </a:rPr>
              <a:t>équité dossiers transversaux du collège</a:t>
            </a:r>
          </a:p>
          <a:p>
            <a:endParaRPr lang="fr-FR" dirty="0"/>
          </a:p>
        </p:txBody>
      </p:sp>
      <p:graphicFrame>
        <p:nvGraphicFramePr>
          <p:cNvPr id="7" name="Espace réservé du contenu 6"/>
          <p:cNvGraphicFramePr>
            <a:graphicFrameLocks noGrp="1"/>
          </p:cNvGraphicFramePr>
          <p:nvPr>
            <p:ph sz="quarter" idx="2"/>
            <p:extLst>
              <p:ext uri="{D42A27DB-BD31-4B8C-83A1-F6EECF244321}">
                <p14:modId xmlns:p14="http://schemas.microsoft.com/office/powerpoint/2010/main" val="875507527"/>
              </p:ext>
            </p:extLst>
          </p:nvPr>
        </p:nvGraphicFramePr>
        <p:xfrm>
          <a:off x="611560" y="2564904"/>
          <a:ext cx="4040188" cy="38465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Espace réservé du contenu 7"/>
          <p:cNvGraphicFramePr>
            <a:graphicFrameLocks noGrp="1"/>
          </p:cNvGraphicFramePr>
          <p:nvPr>
            <p:ph sz="quarter" idx="4"/>
            <p:extLst>
              <p:ext uri="{D42A27DB-BD31-4B8C-83A1-F6EECF244321}">
                <p14:modId xmlns:p14="http://schemas.microsoft.com/office/powerpoint/2010/main" val="1212981764"/>
              </p:ext>
            </p:extLst>
          </p:nvPr>
        </p:nvGraphicFramePr>
        <p:xfrm>
          <a:off x="4645025" y="2514600"/>
          <a:ext cx="4041775" cy="3846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862618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35644"/>
            <a:ext cx="8229600" cy="1143000"/>
          </a:xfrm>
        </p:spPr>
        <p:txBody>
          <a:bodyPr>
            <a:normAutofit/>
          </a:bodyPr>
          <a:lstStyle/>
          <a:p>
            <a:r>
              <a:rPr lang="fr-FR" sz="3600" dirty="0" smtClean="0"/>
              <a:t>Equité  à l’intérieur de l’équipe disciplinaire 2.7: commentaires</a:t>
            </a:r>
            <a:endParaRPr lang="fr-FR" sz="3600" dirty="0"/>
          </a:p>
        </p:txBody>
      </p:sp>
      <p:sp>
        <p:nvSpPr>
          <p:cNvPr id="3" name="Espace réservé du contenu 2"/>
          <p:cNvSpPr>
            <a:spLocks noGrp="1"/>
          </p:cNvSpPr>
          <p:nvPr>
            <p:ph idx="1"/>
          </p:nvPr>
        </p:nvSpPr>
        <p:spPr>
          <a:xfrm>
            <a:off x="179512" y="1124744"/>
            <a:ext cx="8229600" cy="4389120"/>
          </a:xfrm>
        </p:spPr>
        <p:txBody>
          <a:bodyPr>
            <a:noAutofit/>
          </a:bodyPr>
          <a:lstStyle/>
          <a:p>
            <a:pPr marL="6350" indent="-6350">
              <a:buFontTx/>
              <a:buChar char="-"/>
            </a:pPr>
            <a:r>
              <a:rPr lang="fr-FR" sz="1800" dirty="0" smtClean="0"/>
              <a:t>Sachant </a:t>
            </a:r>
            <a:r>
              <a:rPr lang="fr-FR" sz="1800" dirty="0"/>
              <a:t>que chacun mène son travail à son rythme ; il n'y a ni exemple, ni </a:t>
            </a:r>
            <a:r>
              <a:rPr lang="fr-FR" sz="1800" dirty="0" smtClean="0"/>
              <a:t>formatage;</a:t>
            </a:r>
            <a:r>
              <a:rPr lang="fr-FR" sz="1800" dirty="0"/>
              <a:t/>
            </a:r>
            <a:br>
              <a:rPr lang="fr-FR" sz="1800" dirty="0"/>
            </a:br>
            <a:r>
              <a:rPr lang="fr-FR" sz="1800" dirty="0" smtClean="0"/>
              <a:t>- </a:t>
            </a:r>
            <a:r>
              <a:rPr lang="fr-FR" sz="1800" dirty="0"/>
              <a:t>A</a:t>
            </a:r>
            <a:r>
              <a:rPr lang="fr-FR" sz="1800" dirty="0" smtClean="0"/>
              <a:t>ctuellement</a:t>
            </a:r>
            <a:r>
              <a:rPr lang="fr-FR" sz="1800" dirty="0"/>
              <a:t>, un support non pourvu sur l’académie m'imposant un surcroit de </a:t>
            </a:r>
            <a:r>
              <a:rPr lang="fr-FR" sz="1800" dirty="0" smtClean="0"/>
              <a:t>travail;</a:t>
            </a:r>
            <a:r>
              <a:rPr lang="fr-FR" sz="1800" dirty="0"/>
              <a:t/>
            </a:r>
            <a:br>
              <a:rPr lang="fr-FR" sz="1800" dirty="0"/>
            </a:br>
            <a:r>
              <a:rPr lang="fr-FR" sz="1800" dirty="0"/>
              <a:t>- </a:t>
            </a:r>
            <a:r>
              <a:rPr lang="fr-FR" sz="1800" dirty="0" smtClean="0"/>
              <a:t>La </a:t>
            </a:r>
            <a:r>
              <a:rPr lang="fr-FR" sz="1800" dirty="0"/>
              <a:t>question de l'information reste </a:t>
            </a:r>
            <a:r>
              <a:rPr lang="fr-FR" sz="1800" dirty="0" smtClean="0"/>
              <a:t>problématique;</a:t>
            </a:r>
            <a:r>
              <a:rPr lang="fr-FR" sz="1800" dirty="0"/>
              <a:t/>
            </a:r>
            <a:br>
              <a:rPr lang="fr-FR" sz="1800" dirty="0"/>
            </a:br>
            <a:r>
              <a:rPr lang="fr-FR" sz="1800" dirty="0" smtClean="0"/>
              <a:t>- </a:t>
            </a:r>
            <a:r>
              <a:rPr lang="fr-FR" sz="1800" dirty="0"/>
              <a:t>TB et très bonne </a:t>
            </a:r>
            <a:r>
              <a:rPr lang="fr-FR" sz="1800" dirty="0" smtClean="0"/>
              <a:t>entente;</a:t>
            </a:r>
            <a:r>
              <a:rPr lang="fr-FR" sz="1800" dirty="0"/>
              <a:t/>
            </a:r>
            <a:br>
              <a:rPr lang="fr-FR" sz="1800" dirty="0"/>
            </a:br>
            <a:r>
              <a:rPr lang="fr-FR" sz="1800" dirty="0"/>
              <a:t>- </a:t>
            </a:r>
            <a:r>
              <a:rPr lang="fr-FR" sz="1800" dirty="0" smtClean="0"/>
              <a:t>Sur </a:t>
            </a:r>
            <a:r>
              <a:rPr lang="fr-FR" sz="1800" dirty="0"/>
              <a:t>les trois inspecteurs de discipline deux inspectent et sont les petites mains donnant l'impression d'une hiérarchie dans nos </a:t>
            </a:r>
            <a:r>
              <a:rPr lang="fr-FR" sz="1800" dirty="0" smtClean="0"/>
              <a:t>fonctions;</a:t>
            </a:r>
            <a:r>
              <a:rPr lang="fr-FR" sz="1800" dirty="0"/>
              <a:t/>
            </a:r>
            <a:br>
              <a:rPr lang="fr-FR" sz="1800" dirty="0"/>
            </a:br>
            <a:r>
              <a:rPr lang="fr-FR" sz="1800" dirty="0" smtClean="0"/>
              <a:t>- </a:t>
            </a:r>
            <a:r>
              <a:rPr lang="fr-FR" sz="1800" dirty="0"/>
              <a:t>Oui nous sommes une très bonne équipe et ceux qui ont moins de missions académiques ou nationales en font plus pour les inspections et la gestion </a:t>
            </a:r>
            <a:r>
              <a:rPr lang="fr-FR" sz="1800" dirty="0" smtClean="0"/>
              <a:t>RH;</a:t>
            </a:r>
            <a:r>
              <a:rPr lang="fr-FR" sz="1800" dirty="0"/>
              <a:t/>
            </a:r>
            <a:br>
              <a:rPr lang="fr-FR" sz="1800" dirty="0"/>
            </a:br>
            <a:r>
              <a:rPr lang="fr-FR" sz="1800" dirty="0"/>
              <a:t>- Je suis l'unique IPR dans ma </a:t>
            </a:r>
            <a:r>
              <a:rPr lang="fr-FR" sz="1800" dirty="0" smtClean="0"/>
              <a:t>discipline (plusieurs occurrences);</a:t>
            </a:r>
            <a:r>
              <a:rPr lang="fr-FR" sz="1800" dirty="0"/>
              <a:t/>
            </a:r>
            <a:br>
              <a:rPr lang="fr-FR" sz="1800" dirty="0"/>
            </a:br>
            <a:r>
              <a:rPr lang="fr-FR" sz="1800" dirty="0" smtClean="0"/>
              <a:t>- </a:t>
            </a:r>
            <a:r>
              <a:rPr lang="fr-FR" sz="1800" dirty="0"/>
              <a:t>On essaye, mais ce n'est pas </a:t>
            </a:r>
            <a:r>
              <a:rPr lang="fr-FR" sz="1800" dirty="0" smtClean="0"/>
              <a:t>simple;</a:t>
            </a:r>
            <a:r>
              <a:rPr lang="fr-FR" sz="1800" dirty="0"/>
              <a:t/>
            </a:r>
            <a:br>
              <a:rPr lang="fr-FR" sz="1800" dirty="0"/>
            </a:br>
            <a:r>
              <a:rPr lang="fr-FR" sz="1800" dirty="0" smtClean="0"/>
              <a:t>- Assez </a:t>
            </a:r>
            <a:r>
              <a:rPr lang="fr-FR" sz="1800" dirty="0"/>
              <a:t>d'accord, mais avec deux collègues qui débutent dans ces fonctions, je dois assurer le suivi de tous les dossiers et relire tous les rapports d’inspection, ce qui est chronophage...</a:t>
            </a:r>
            <a:br>
              <a:rPr lang="fr-FR" sz="1800" dirty="0"/>
            </a:br>
            <a:r>
              <a:rPr lang="fr-FR" sz="1800" dirty="0" smtClean="0"/>
              <a:t>- </a:t>
            </a:r>
            <a:r>
              <a:rPr lang="fr-FR" sz="1800" dirty="0"/>
              <a:t>Difficulté de l'équipe à travailler dans </a:t>
            </a:r>
            <a:r>
              <a:rPr lang="fr-FR" sz="1800" dirty="0" smtClean="0"/>
              <a:t>l'unité;</a:t>
            </a:r>
            <a:r>
              <a:rPr lang="fr-FR" sz="1800" dirty="0"/>
              <a:t/>
            </a:r>
            <a:br>
              <a:rPr lang="fr-FR" sz="1800" dirty="0"/>
            </a:br>
            <a:r>
              <a:rPr lang="fr-FR" sz="1800" dirty="0"/>
              <a:t>- Pas d'équilibre : - problème de gestion entre pairs (l'équipe travaille à la place de celui qui ne prend pas sa part) </a:t>
            </a:r>
            <a:endParaRPr lang="fr-FR" sz="1800" dirty="0" smtClean="0"/>
          </a:p>
          <a:p>
            <a:pPr marL="6350" indent="-6350">
              <a:buFontTx/>
              <a:buChar char="-"/>
            </a:pPr>
            <a:r>
              <a:rPr lang="fr-FR" sz="1800" dirty="0" smtClean="0"/>
              <a:t> </a:t>
            </a:r>
            <a:r>
              <a:rPr lang="fr-FR" sz="1800" dirty="0"/>
              <a:t>2 stagiaires et 1 DAAC sur 6 (donc 1 CMAI temps </a:t>
            </a:r>
            <a:r>
              <a:rPr lang="fr-FR" sz="1800" dirty="0" smtClean="0"/>
              <a:t>plein). </a:t>
            </a:r>
          </a:p>
          <a:p>
            <a:pPr marL="6350" indent="-6350">
              <a:buFontTx/>
              <a:buChar char="-"/>
            </a:pPr>
            <a:r>
              <a:rPr lang="fr-FR" sz="1800" dirty="0" smtClean="0"/>
              <a:t>Tous </a:t>
            </a:r>
            <a:r>
              <a:rPr lang="fr-FR" sz="1800" dirty="0"/>
              <a:t>les membres de l'équipe n'ont pas les mêmes missions</a:t>
            </a:r>
            <a:br>
              <a:rPr lang="fr-FR" sz="1800" dirty="0"/>
            </a:br>
            <a:r>
              <a:rPr lang="fr-FR" sz="1800" dirty="0"/>
              <a:t/>
            </a:r>
            <a:br>
              <a:rPr lang="fr-FR" sz="1800" dirty="0"/>
            </a:br>
            <a:endParaRPr lang="fr-FR" sz="1800" dirty="0"/>
          </a:p>
          <a:p>
            <a:r>
              <a:rPr lang="fr-FR" sz="1800" dirty="0"/>
              <a:t/>
            </a:r>
            <a:br>
              <a:rPr lang="fr-FR" sz="1800" dirty="0"/>
            </a:br>
            <a:endParaRPr lang="fr-FR" sz="1800" dirty="0"/>
          </a:p>
        </p:txBody>
      </p:sp>
    </p:spTree>
    <p:extLst>
      <p:ext uri="{BB962C8B-B14F-4D97-AF65-F5344CB8AC3E}">
        <p14:creationId xmlns:p14="http://schemas.microsoft.com/office/powerpoint/2010/main" val="16637697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332656"/>
            <a:ext cx="8568952" cy="6771084"/>
          </a:xfrm>
          <a:prstGeom prst="rect">
            <a:avLst/>
          </a:prstGeom>
        </p:spPr>
        <p:txBody>
          <a:bodyPr wrap="square">
            <a:spAutoFit/>
          </a:bodyPr>
          <a:lstStyle/>
          <a:p>
            <a:r>
              <a:rPr lang="fr-FR" sz="2800" dirty="0" smtClean="0">
                <a:solidFill>
                  <a:srgbClr val="0070C0"/>
                </a:solidFill>
                <a:latin typeface="+mj-lt"/>
              </a:rPr>
              <a:t>Equité dans la répartition des dossiers transversaux 2.8: commentaires.</a:t>
            </a:r>
          </a:p>
          <a:p>
            <a:r>
              <a:rPr lang="fr-FR" dirty="0" smtClean="0"/>
              <a:t>-</a:t>
            </a:r>
            <a:r>
              <a:rPr lang="fr-FR" sz="2000" dirty="0" smtClean="0"/>
              <a:t> </a:t>
            </a:r>
            <a:r>
              <a:rPr lang="fr-FR" sz="2000" dirty="0"/>
              <a:t>Il y a un effort plus grand de </a:t>
            </a:r>
            <a:r>
              <a:rPr lang="fr-FR" sz="2000" b="1" dirty="0"/>
              <a:t>transparence</a:t>
            </a:r>
            <a:r>
              <a:rPr lang="fr-FR" sz="2000" dirty="0"/>
              <a:t> sur les missions </a:t>
            </a:r>
            <a:r>
              <a:rPr lang="fr-FR" sz="2000" dirty="0" smtClean="0"/>
              <a:t>disponibles;</a:t>
            </a:r>
            <a:r>
              <a:rPr lang="fr-FR" sz="2000" dirty="0"/>
              <a:t/>
            </a:r>
            <a:br>
              <a:rPr lang="fr-FR" sz="2000" dirty="0"/>
            </a:br>
            <a:r>
              <a:rPr lang="fr-FR" sz="2000" dirty="0"/>
              <a:t>- Cela reste opaque : on est souvent dans </a:t>
            </a:r>
            <a:r>
              <a:rPr lang="fr-FR" sz="2000" dirty="0" smtClean="0"/>
              <a:t>l‘ « </a:t>
            </a:r>
            <a:r>
              <a:rPr lang="fr-FR" sz="2000" b="1" dirty="0" err="1" smtClean="0"/>
              <a:t>entre-soi</a:t>
            </a:r>
            <a:r>
              <a:rPr lang="fr-FR" sz="2000" b="1" dirty="0" smtClean="0"/>
              <a:t> »</a:t>
            </a:r>
            <a:r>
              <a:rPr lang="fr-FR" sz="2000" dirty="0" smtClean="0"/>
              <a:t>;</a:t>
            </a:r>
            <a:r>
              <a:rPr lang="fr-FR" sz="2000" dirty="0"/>
              <a:t/>
            </a:r>
            <a:br>
              <a:rPr lang="fr-FR" sz="2000" dirty="0"/>
            </a:br>
            <a:r>
              <a:rPr lang="fr-FR" sz="2000" dirty="0" smtClean="0"/>
              <a:t>- La </a:t>
            </a:r>
            <a:r>
              <a:rPr lang="fr-FR" sz="2000" dirty="0"/>
              <a:t>nomination de responsables de dossier n'est pas toujours très claire quant aux </a:t>
            </a:r>
            <a:r>
              <a:rPr lang="fr-FR" sz="2000" dirty="0" smtClean="0"/>
              <a:t>critères;</a:t>
            </a:r>
            <a:r>
              <a:rPr lang="fr-FR" sz="2000" dirty="0"/>
              <a:t/>
            </a:r>
            <a:br>
              <a:rPr lang="fr-FR" sz="2000" dirty="0"/>
            </a:br>
            <a:r>
              <a:rPr lang="fr-FR" sz="2000" dirty="0"/>
              <a:t>- </a:t>
            </a:r>
            <a:r>
              <a:rPr lang="fr-FR" sz="2000" dirty="0" smtClean="0"/>
              <a:t>Elles </a:t>
            </a:r>
            <a:r>
              <a:rPr lang="fr-FR" sz="2000" dirty="0"/>
              <a:t>ont été faites de façon </a:t>
            </a:r>
            <a:r>
              <a:rPr lang="fr-FR" sz="2000" b="1" dirty="0"/>
              <a:t>arbitraire</a:t>
            </a:r>
            <a:r>
              <a:rPr lang="fr-FR" sz="2000" dirty="0"/>
              <a:t> à mon arrivée dans </a:t>
            </a:r>
            <a:r>
              <a:rPr lang="fr-FR" sz="2000" dirty="0" smtClean="0"/>
              <a:t>l'académie;</a:t>
            </a:r>
            <a:r>
              <a:rPr lang="fr-FR" sz="2000" dirty="0"/>
              <a:t/>
            </a:r>
            <a:br>
              <a:rPr lang="fr-FR" sz="2000" dirty="0"/>
            </a:br>
            <a:r>
              <a:rPr lang="fr-FR" sz="2000" dirty="0"/>
              <a:t>- Les dossiers sont effectivement répartis, les modalités </a:t>
            </a:r>
            <a:r>
              <a:rPr lang="fr-FR" sz="2000" dirty="0" smtClean="0"/>
              <a:t>sont parfois opaques;</a:t>
            </a:r>
            <a:r>
              <a:rPr lang="fr-FR" sz="2000" dirty="0"/>
              <a:t/>
            </a:r>
            <a:br>
              <a:rPr lang="fr-FR" sz="2000" dirty="0"/>
            </a:br>
            <a:r>
              <a:rPr lang="fr-FR" sz="2000" dirty="0"/>
              <a:t>- Oui, c'est très </a:t>
            </a:r>
            <a:r>
              <a:rPr lang="fr-FR" sz="2000" b="1" dirty="0"/>
              <a:t>clair</a:t>
            </a:r>
            <a:r>
              <a:rPr lang="fr-FR" sz="2000" dirty="0"/>
              <a:t>. mais l'importance des dossiers, le temps qu'ils prennent n'est pas explicité à </a:t>
            </a:r>
            <a:r>
              <a:rPr lang="fr-FR" sz="2000" dirty="0" smtClean="0"/>
              <a:t>tous;</a:t>
            </a:r>
            <a:r>
              <a:rPr lang="fr-FR" sz="2000" dirty="0"/>
              <a:t/>
            </a:r>
            <a:br>
              <a:rPr lang="fr-FR" sz="2000" dirty="0"/>
            </a:br>
            <a:r>
              <a:rPr lang="fr-FR" sz="2000" dirty="0"/>
              <a:t>- Les missions susceptibles d'être libres sont connues en même temps que la personne </a:t>
            </a:r>
            <a:r>
              <a:rPr lang="fr-FR" sz="2000" dirty="0" smtClean="0"/>
              <a:t>désignées;</a:t>
            </a:r>
            <a:r>
              <a:rPr lang="fr-FR" sz="2000" dirty="0"/>
              <a:t/>
            </a:r>
            <a:br>
              <a:rPr lang="fr-FR" sz="2000" dirty="0"/>
            </a:br>
            <a:r>
              <a:rPr lang="fr-FR" sz="2000" dirty="0" smtClean="0"/>
              <a:t>- </a:t>
            </a:r>
            <a:r>
              <a:rPr lang="fr-FR" sz="2000" dirty="0"/>
              <a:t>Au coin d'un couloir, si les gens sont loin du rectorat, ils sont tenus à l'écart de ces </a:t>
            </a:r>
            <a:r>
              <a:rPr lang="fr-FR" sz="2000" dirty="0" smtClean="0"/>
              <a:t>décisions;</a:t>
            </a:r>
            <a:r>
              <a:rPr lang="fr-FR" sz="2000" dirty="0"/>
              <a:t/>
            </a:r>
            <a:br>
              <a:rPr lang="fr-FR" sz="2000" dirty="0"/>
            </a:br>
            <a:r>
              <a:rPr lang="fr-FR" sz="2000" dirty="0"/>
              <a:t>- </a:t>
            </a:r>
            <a:r>
              <a:rPr lang="fr-FR" sz="2000" dirty="0" smtClean="0"/>
              <a:t>Nous </a:t>
            </a:r>
            <a:r>
              <a:rPr lang="fr-FR" sz="2000" dirty="0"/>
              <a:t>avons un plan qui définit cela, par contre certains collègues ne s'y tiennent </a:t>
            </a:r>
            <a:r>
              <a:rPr lang="fr-FR" sz="2000" dirty="0" smtClean="0"/>
              <a:t>pas;</a:t>
            </a:r>
            <a:r>
              <a:rPr lang="fr-FR" sz="2000" dirty="0"/>
              <a:t/>
            </a:r>
            <a:br>
              <a:rPr lang="fr-FR" sz="2000" dirty="0"/>
            </a:br>
            <a:r>
              <a:rPr lang="fr-FR" sz="2000" dirty="0"/>
              <a:t>- </a:t>
            </a:r>
            <a:r>
              <a:rPr lang="fr-FR" sz="2000" b="1" dirty="0" smtClean="0"/>
              <a:t>Cooptation</a:t>
            </a:r>
            <a:r>
              <a:rPr lang="fr-FR" sz="2000" dirty="0"/>
              <a:t>, absence de transparence, prise en charge de dossiers transversaux par des non spécialistes de la pédagogie (ex. formation/SG</a:t>
            </a:r>
            <a:r>
              <a:rPr lang="fr-FR" sz="2000" dirty="0" smtClean="0"/>
              <a:t>);</a:t>
            </a:r>
            <a:r>
              <a:rPr lang="fr-FR" sz="2000" dirty="0"/>
              <a:t/>
            </a:r>
            <a:br>
              <a:rPr lang="fr-FR" sz="2000" dirty="0"/>
            </a:br>
            <a:r>
              <a:rPr lang="fr-FR" sz="2000" dirty="0"/>
              <a:t>- </a:t>
            </a:r>
            <a:r>
              <a:rPr lang="fr-FR" sz="2000" dirty="0" smtClean="0"/>
              <a:t>Réponse </a:t>
            </a:r>
            <a:r>
              <a:rPr lang="fr-FR" sz="2000" dirty="0"/>
              <a:t>variable : la majorité des dossiers est attribuée à </a:t>
            </a:r>
            <a:r>
              <a:rPr lang="fr-FR" sz="2000" dirty="0" smtClean="0"/>
              <a:t>celui </a:t>
            </a:r>
            <a:r>
              <a:rPr lang="fr-FR" sz="2000" dirty="0"/>
              <a:t>qui veut bien s'en </a:t>
            </a:r>
            <a:r>
              <a:rPr lang="fr-FR" sz="2000" dirty="0" smtClean="0"/>
              <a:t>charger…</a:t>
            </a:r>
            <a:r>
              <a:rPr lang="fr-FR" dirty="0"/>
              <a:t/>
            </a:r>
            <a:br>
              <a:rPr lang="fr-FR" dirty="0"/>
            </a:br>
            <a:endParaRPr lang="fr-FR" dirty="0"/>
          </a:p>
        </p:txBody>
      </p:sp>
    </p:spTree>
    <p:extLst>
      <p:ext uri="{BB962C8B-B14F-4D97-AF65-F5344CB8AC3E}">
        <p14:creationId xmlns:p14="http://schemas.microsoft.com/office/powerpoint/2010/main" val="41053824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u="sng" dirty="0" smtClean="0"/>
              <a:t>3. Soutien </a:t>
            </a:r>
            <a:r>
              <a:rPr lang="fr-FR" u="sng" dirty="0"/>
              <a:t>dans la réalisation des missions</a:t>
            </a:r>
            <a:endParaRPr lang="fr-FR" dirty="0"/>
          </a:p>
        </p:txBody>
      </p:sp>
    </p:spTree>
    <p:extLst>
      <p:ext uri="{BB962C8B-B14F-4D97-AF65-F5344CB8AC3E}">
        <p14:creationId xmlns:p14="http://schemas.microsoft.com/office/powerpoint/2010/main" val="4045156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76672"/>
            <a:ext cx="8229600" cy="1008112"/>
          </a:xfrm>
        </p:spPr>
        <p:txBody>
          <a:bodyPr>
            <a:normAutofit fontScale="90000"/>
          </a:bodyPr>
          <a:lstStyle/>
          <a:p>
            <a:r>
              <a:rPr lang="fr-FR" sz="4900" dirty="0" smtClean="0"/>
              <a:t>Qualité de l’information disponible</a:t>
            </a:r>
            <a:r>
              <a:rPr lang="fr-FR" sz="5400" dirty="0" smtClean="0"/>
              <a:t/>
            </a:r>
            <a:br>
              <a:rPr lang="fr-FR" sz="5400" dirty="0" smtClean="0"/>
            </a:br>
            <a:endParaRPr lang="fr-FR" sz="1800" dirty="0"/>
          </a:p>
        </p:txBody>
      </p:sp>
      <p:sp>
        <p:nvSpPr>
          <p:cNvPr id="3" name="Espace réservé du texte 2"/>
          <p:cNvSpPr>
            <a:spLocks noGrp="1"/>
          </p:cNvSpPr>
          <p:nvPr>
            <p:ph type="body" idx="1"/>
          </p:nvPr>
        </p:nvSpPr>
        <p:spPr>
          <a:xfrm>
            <a:off x="251520" y="1556792"/>
            <a:ext cx="4245868" cy="659352"/>
          </a:xfrm>
        </p:spPr>
        <p:txBody>
          <a:bodyPr/>
          <a:lstStyle/>
          <a:p>
            <a:r>
              <a:rPr lang="fr-FR" b="0" dirty="0" smtClean="0">
                <a:latin typeface="+mj-lt"/>
              </a:rPr>
              <a:t>3.1 </a:t>
            </a:r>
            <a:r>
              <a:rPr lang="fr-FR" b="0" dirty="0">
                <a:latin typeface="+mj-lt"/>
              </a:rPr>
              <a:t>Vous recevez les informations dont vous avez </a:t>
            </a:r>
            <a:r>
              <a:rPr lang="fr-FR" b="0" dirty="0" smtClean="0">
                <a:latin typeface="+mj-lt"/>
              </a:rPr>
              <a:t>besoin</a:t>
            </a:r>
            <a:endParaRPr lang="fr-FR" b="0" dirty="0">
              <a:latin typeface="+mj-lt"/>
            </a:endParaRPr>
          </a:p>
        </p:txBody>
      </p:sp>
      <p:sp>
        <p:nvSpPr>
          <p:cNvPr id="4" name="Espace réservé du texte 3"/>
          <p:cNvSpPr>
            <a:spLocks noGrp="1"/>
          </p:cNvSpPr>
          <p:nvPr>
            <p:ph type="body" sz="half" idx="3"/>
          </p:nvPr>
        </p:nvSpPr>
        <p:spPr>
          <a:xfrm>
            <a:off x="4645025" y="1268760"/>
            <a:ext cx="4041775" cy="1224135"/>
          </a:xfrm>
        </p:spPr>
        <p:txBody>
          <a:bodyPr>
            <a:noAutofit/>
          </a:bodyPr>
          <a:lstStyle/>
          <a:p>
            <a:r>
              <a:rPr lang="fr-FR" b="0" dirty="0" smtClean="0">
                <a:latin typeface="+mj-lt"/>
              </a:rPr>
              <a:t>3.2Vous </a:t>
            </a:r>
            <a:r>
              <a:rPr lang="fr-FR" b="0" dirty="0">
                <a:latin typeface="+mj-lt"/>
              </a:rPr>
              <a:t>faites confiance aux informations </a:t>
            </a:r>
            <a:r>
              <a:rPr lang="fr-FR" b="0" dirty="0" smtClean="0">
                <a:latin typeface="+mj-lt"/>
              </a:rPr>
              <a:t>transmises </a:t>
            </a:r>
            <a:r>
              <a:rPr lang="fr-FR" b="0" dirty="0">
                <a:latin typeface="+mj-lt"/>
              </a:rPr>
              <a:t>par les services du rectorat, les DSDEN ou les EPLE</a:t>
            </a:r>
          </a:p>
        </p:txBody>
      </p:sp>
      <p:graphicFrame>
        <p:nvGraphicFramePr>
          <p:cNvPr id="5" name="Espace réservé du contenu 4"/>
          <p:cNvGraphicFramePr>
            <a:graphicFrameLocks noGrp="1"/>
          </p:cNvGraphicFramePr>
          <p:nvPr>
            <p:ph sz="quarter" idx="2"/>
            <p:extLst>
              <p:ext uri="{D42A27DB-BD31-4B8C-83A1-F6EECF244321}">
                <p14:modId xmlns:p14="http://schemas.microsoft.com/office/powerpoint/2010/main" val="3978751525"/>
              </p:ext>
            </p:extLst>
          </p:nvPr>
        </p:nvGraphicFramePr>
        <p:xfrm>
          <a:off x="179512" y="2492896"/>
          <a:ext cx="4474840" cy="39387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Espace réservé du contenu 5"/>
          <p:cNvGraphicFramePr>
            <a:graphicFrameLocks noGrp="1"/>
          </p:cNvGraphicFramePr>
          <p:nvPr>
            <p:ph sz="quarter" idx="4"/>
            <p:extLst>
              <p:ext uri="{D42A27DB-BD31-4B8C-83A1-F6EECF244321}">
                <p14:modId xmlns:p14="http://schemas.microsoft.com/office/powerpoint/2010/main" val="1404863526"/>
              </p:ext>
            </p:extLst>
          </p:nvPr>
        </p:nvGraphicFramePr>
        <p:xfrm>
          <a:off x="4645025" y="2514600"/>
          <a:ext cx="4391471" cy="40827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7729929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520" y="188640"/>
            <a:ext cx="9001000" cy="5832648"/>
          </a:xfrm>
        </p:spPr>
        <p:txBody>
          <a:bodyPr>
            <a:normAutofit fontScale="25000" lnSpcReduction="20000"/>
          </a:bodyPr>
          <a:lstStyle/>
          <a:p>
            <a:pPr marL="0" indent="0">
              <a:buNone/>
            </a:pPr>
            <a:r>
              <a:rPr lang="fr-FR" sz="12800" dirty="0">
                <a:solidFill>
                  <a:srgbClr val="0070C0"/>
                </a:solidFill>
                <a:latin typeface="+mj-lt"/>
              </a:rPr>
              <a:t>D</a:t>
            </a:r>
            <a:r>
              <a:rPr lang="fr-FR" sz="12800" dirty="0" smtClean="0">
                <a:solidFill>
                  <a:srgbClr val="0070C0"/>
                </a:solidFill>
                <a:latin typeface="+mj-lt"/>
              </a:rPr>
              <a:t>isponibilité de l’information 3.1: commentaires </a:t>
            </a:r>
            <a:endParaRPr lang="fr-FR" sz="12800" dirty="0">
              <a:solidFill>
                <a:srgbClr val="0070C0"/>
              </a:solidFill>
              <a:latin typeface="+mj-lt"/>
            </a:endParaRPr>
          </a:p>
          <a:p>
            <a:pPr marL="0" indent="0">
              <a:buNone/>
            </a:pPr>
            <a:r>
              <a:rPr lang="fr-FR" sz="8000" dirty="0" smtClean="0"/>
              <a:t>- </a:t>
            </a:r>
            <a:r>
              <a:rPr lang="fr-FR" sz="8000" dirty="0"/>
              <a:t>Pas toujours. Il arrive que l'on apprenne par la presse des informations qu'il aurait été utiles que nous ayons </a:t>
            </a:r>
            <a:r>
              <a:rPr lang="fr-FR" sz="8000" dirty="0" smtClean="0"/>
              <a:t>avant;</a:t>
            </a:r>
            <a:r>
              <a:rPr lang="fr-FR" sz="8000" dirty="0"/>
              <a:t/>
            </a:r>
            <a:br>
              <a:rPr lang="fr-FR" sz="8000" dirty="0"/>
            </a:br>
            <a:r>
              <a:rPr lang="fr-FR" sz="8000" dirty="0" smtClean="0"/>
              <a:t>- Informations </a:t>
            </a:r>
            <a:r>
              <a:rPr lang="fr-FR" sz="8000" dirty="0"/>
              <a:t>dans </a:t>
            </a:r>
            <a:r>
              <a:rPr lang="fr-FR" sz="8000" b="1" dirty="0"/>
              <a:t>l'urgence</a:t>
            </a:r>
            <a:r>
              <a:rPr lang="fr-FR" sz="8000" dirty="0"/>
              <a:t>. </a:t>
            </a:r>
            <a:r>
              <a:rPr lang="fr-FR" sz="8000" dirty="0" smtClean="0"/>
              <a:t>Ceci </a:t>
            </a:r>
            <a:r>
              <a:rPr lang="fr-FR" sz="8000" dirty="0"/>
              <a:t>s'est accentué dans le </a:t>
            </a:r>
            <a:r>
              <a:rPr lang="fr-FR" sz="8000" dirty="0" smtClean="0"/>
              <a:t>temps;</a:t>
            </a:r>
          </a:p>
          <a:p>
            <a:pPr marL="0" indent="0">
              <a:buNone/>
            </a:pPr>
            <a:r>
              <a:rPr lang="fr-FR" sz="8000" dirty="0" smtClean="0"/>
              <a:t>- Reste </a:t>
            </a:r>
            <a:r>
              <a:rPr lang="fr-FR" sz="8000" dirty="0"/>
              <a:t>l'articulation entre </a:t>
            </a:r>
            <a:r>
              <a:rPr lang="fr-FR" sz="8000" dirty="0" smtClean="0"/>
              <a:t>IA-DASEN </a:t>
            </a:r>
            <a:r>
              <a:rPr lang="fr-FR" sz="8000" dirty="0"/>
              <a:t>et IA-IPR pour être plus </a:t>
            </a:r>
            <a:r>
              <a:rPr lang="fr-FR" sz="8000" dirty="0" smtClean="0"/>
              <a:t>efficients;</a:t>
            </a:r>
            <a:r>
              <a:rPr lang="fr-FR" sz="8000" dirty="0"/>
              <a:t/>
            </a:r>
            <a:br>
              <a:rPr lang="fr-FR" sz="8000" dirty="0"/>
            </a:br>
            <a:r>
              <a:rPr lang="fr-FR" sz="8000" dirty="0"/>
              <a:t>- </a:t>
            </a:r>
            <a:r>
              <a:rPr lang="fr-FR" sz="8000" dirty="0" smtClean="0"/>
              <a:t>Il </a:t>
            </a:r>
            <a:r>
              <a:rPr lang="fr-FR" sz="8000" dirty="0"/>
              <a:t>y a malgré tout parfois des omissions...</a:t>
            </a:r>
            <a:br>
              <a:rPr lang="fr-FR" sz="8000" dirty="0"/>
            </a:br>
            <a:r>
              <a:rPr lang="fr-FR" sz="8000" dirty="0"/>
              <a:t>- L'information circule mal dans mes deux </a:t>
            </a:r>
            <a:r>
              <a:rPr lang="fr-FR" sz="8000" dirty="0" smtClean="0"/>
              <a:t>académies;</a:t>
            </a:r>
            <a:r>
              <a:rPr lang="fr-FR" sz="8000" dirty="0"/>
              <a:t/>
            </a:r>
            <a:br>
              <a:rPr lang="fr-FR" sz="8000" dirty="0"/>
            </a:br>
            <a:r>
              <a:rPr lang="fr-FR" sz="8000" dirty="0"/>
              <a:t>- Les services sont </a:t>
            </a:r>
            <a:r>
              <a:rPr lang="fr-FR" sz="8000" b="1" dirty="0" smtClean="0"/>
              <a:t>réactifs</a:t>
            </a:r>
            <a:r>
              <a:rPr lang="fr-FR" sz="8000" dirty="0" smtClean="0"/>
              <a:t>;</a:t>
            </a:r>
            <a:r>
              <a:rPr lang="fr-FR" sz="8000" dirty="0"/>
              <a:t/>
            </a:r>
            <a:br>
              <a:rPr lang="fr-FR" sz="8000" dirty="0"/>
            </a:br>
            <a:r>
              <a:rPr lang="fr-FR" sz="8000" dirty="0"/>
              <a:t>- A condition quelquefois d'aller les chercher (plusieurs </a:t>
            </a:r>
            <a:r>
              <a:rPr lang="fr-FR" sz="8000" b="1" dirty="0"/>
              <a:t>occurrences</a:t>
            </a:r>
            <a:r>
              <a:rPr lang="fr-FR" sz="8000" dirty="0" smtClean="0"/>
              <a:t>);</a:t>
            </a:r>
            <a:r>
              <a:rPr lang="fr-FR" sz="8000" dirty="0"/>
              <a:t/>
            </a:r>
            <a:br>
              <a:rPr lang="fr-FR" sz="8000" dirty="0"/>
            </a:br>
            <a:r>
              <a:rPr lang="fr-FR" sz="8000" dirty="0"/>
              <a:t>- Souvent beaucoup d'informations très larges, pas toujours ciblées pour notre fonction </a:t>
            </a:r>
            <a:r>
              <a:rPr lang="fr-FR" sz="8000" dirty="0" smtClean="0"/>
              <a:t>propre;</a:t>
            </a:r>
            <a:r>
              <a:rPr lang="fr-FR" sz="8000" dirty="0"/>
              <a:t/>
            </a:r>
            <a:br>
              <a:rPr lang="fr-FR" sz="8000" dirty="0"/>
            </a:br>
            <a:r>
              <a:rPr lang="fr-FR" sz="8000" dirty="0" smtClean="0"/>
              <a:t>- </a:t>
            </a:r>
            <a:r>
              <a:rPr lang="fr-FR" sz="8000" dirty="0"/>
              <a:t>Le fonctionnement est du type "transmission orale" ou bien "on fait comme l'année dernière" (mais pour les "nouveaux..." Quand les consignes arrivent, souvent, c'est trop tard... Parfois, il faut refaire le </a:t>
            </a:r>
            <a:r>
              <a:rPr lang="fr-FR" sz="8000" dirty="0" smtClean="0"/>
              <a:t>travail;</a:t>
            </a:r>
            <a:r>
              <a:rPr lang="fr-FR" sz="8000" dirty="0"/>
              <a:t/>
            </a:r>
            <a:br>
              <a:rPr lang="fr-FR" sz="8000" dirty="0"/>
            </a:br>
            <a:r>
              <a:rPr lang="fr-FR" sz="8000" dirty="0"/>
              <a:t>- Le problème est la </a:t>
            </a:r>
            <a:r>
              <a:rPr lang="fr-FR" sz="8000" b="1" dirty="0"/>
              <a:t>quantité</a:t>
            </a:r>
            <a:r>
              <a:rPr lang="fr-FR" sz="8000" dirty="0"/>
              <a:t> d'informations notamment par mail et pas la qualité;</a:t>
            </a:r>
            <a:br>
              <a:rPr lang="fr-FR" sz="8000" dirty="0"/>
            </a:br>
            <a:r>
              <a:rPr lang="fr-FR" sz="8000" dirty="0" smtClean="0"/>
              <a:t>-Manque </a:t>
            </a:r>
            <a:r>
              <a:rPr lang="fr-FR" sz="8000" dirty="0"/>
              <a:t>d'information sur </a:t>
            </a:r>
            <a:r>
              <a:rPr lang="fr-FR" sz="8000" b="1" dirty="0"/>
              <a:t>l'historique</a:t>
            </a:r>
            <a:r>
              <a:rPr lang="fr-FR" sz="8000" dirty="0"/>
              <a:t> des enseignants et des établissements, etc</a:t>
            </a:r>
            <a:r>
              <a:rPr lang="fr-FR" sz="8000" dirty="0" smtClean="0"/>
              <a:t>..</a:t>
            </a:r>
          </a:p>
          <a:p>
            <a:pPr marL="0" indent="0">
              <a:buNone/>
            </a:pPr>
            <a:r>
              <a:rPr lang="fr-FR" sz="8000" dirty="0" smtClean="0"/>
              <a:t>-Particulièrement </a:t>
            </a:r>
            <a:r>
              <a:rPr lang="fr-FR" sz="8000" dirty="0"/>
              <a:t>dans la liaison avec </a:t>
            </a:r>
            <a:r>
              <a:rPr lang="fr-FR" sz="8000" dirty="0" err="1"/>
              <a:t>Espé</a:t>
            </a:r>
            <a:r>
              <a:rPr lang="fr-FR" sz="8000" dirty="0"/>
              <a:t>, peu </a:t>
            </a:r>
            <a:r>
              <a:rPr lang="fr-FR" sz="8000" dirty="0" smtClean="0"/>
              <a:t>fonctionnelle;</a:t>
            </a:r>
          </a:p>
          <a:p>
            <a:pPr marL="0" indent="0">
              <a:buNone/>
            </a:pPr>
            <a:r>
              <a:rPr lang="fr-FR" sz="8000" dirty="0" smtClean="0"/>
              <a:t>-Excepté </a:t>
            </a:r>
            <a:r>
              <a:rPr lang="fr-FR" sz="8000" dirty="0"/>
              <a:t>pour les premières journées de formations à établir dans les collèges en début d'année sur la </a:t>
            </a:r>
            <a:r>
              <a:rPr lang="fr-FR" sz="8000" dirty="0" smtClean="0"/>
              <a:t>réforme;</a:t>
            </a:r>
          </a:p>
          <a:p>
            <a:pPr marL="0" indent="0">
              <a:buNone/>
            </a:pPr>
            <a:r>
              <a:rPr lang="fr-FR" sz="8000" dirty="0" smtClean="0"/>
              <a:t>-Trop </a:t>
            </a:r>
            <a:r>
              <a:rPr lang="fr-FR" sz="8000" dirty="0"/>
              <a:t>d'aléas et de mauvais recoupements dans la transmission des </a:t>
            </a:r>
            <a:r>
              <a:rPr lang="fr-FR" sz="8000" dirty="0" smtClean="0"/>
              <a:t>informations.</a:t>
            </a:r>
            <a:r>
              <a:rPr lang="fr-FR" sz="7200" dirty="0"/>
              <a:t/>
            </a:r>
            <a:br>
              <a:rPr lang="fr-FR" sz="7200" dirty="0"/>
            </a:br>
            <a:r>
              <a:rPr lang="fr-FR" sz="7200" dirty="0"/>
              <a:t/>
            </a:r>
            <a:br>
              <a:rPr lang="fr-FR" sz="7200" dirty="0"/>
            </a:br>
            <a:endParaRPr lang="fr-FR" sz="7200" dirty="0"/>
          </a:p>
        </p:txBody>
      </p:sp>
    </p:spTree>
    <p:extLst>
      <p:ext uri="{BB962C8B-B14F-4D97-AF65-F5344CB8AC3E}">
        <p14:creationId xmlns:p14="http://schemas.microsoft.com/office/powerpoint/2010/main" val="25236331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419167"/>
            <a:ext cx="8472851" cy="5170646"/>
          </a:xfrm>
          <a:prstGeom prst="rect">
            <a:avLst/>
          </a:prstGeom>
        </p:spPr>
        <p:txBody>
          <a:bodyPr wrap="square">
            <a:spAutoFit/>
          </a:bodyPr>
          <a:lstStyle/>
          <a:p>
            <a:r>
              <a:rPr lang="fr-FR" sz="3600" dirty="0" smtClean="0">
                <a:solidFill>
                  <a:srgbClr val="0070C0"/>
                </a:solidFill>
                <a:latin typeface="+mj-lt"/>
              </a:rPr>
              <a:t>Qualité de l’information reçue </a:t>
            </a:r>
            <a:r>
              <a:rPr lang="fr-FR" sz="3600" dirty="0">
                <a:solidFill>
                  <a:srgbClr val="0070C0"/>
                </a:solidFill>
                <a:latin typeface="+mj-lt"/>
              </a:rPr>
              <a:t>3.2 </a:t>
            </a:r>
            <a:r>
              <a:rPr lang="fr-FR" sz="3600" dirty="0" smtClean="0">
                <a:solidFill>
                  <a:srgbClr val="0070C0"/>
                </a:solidFill>
                <a:latin typeface="+mj-lt"/>
              </a:rPr>
              <a:t>commentaires </a:t>
            </a:r>
            <a:endParaRPr lang="fr-FR" sz="3600" dirty="0">
              <a:solidFill>
                <a:srgbClr val="0070C0"/>
              </a:solidFill>
              <a:latin typeface="+mj-lt"/>
            </a:endParaRPr>
          </a:p>
          <a:p>
            <a:endParaRPr lang="fr-FR" sz="2000" dirty="0" smtClean="0"/>
          </a:p>
          <a:p>
            <a:pPr marL="342900" indent="-342900">
              <a:buFontTx/>
              <a:buChar char="-"/>
            </a:pPr>
            <a:r>
              <a:rPr lang="fr-FR" sz="2000" dirty="0" smtClean="0"/>
              <a:t> </a:t>
            </a:r>
            <a:r>
              <a:rPr lang="fr-FR" sz="2000" dirty="0"/>
              <a:t>Il est délicat de faire le tri entre les informations nécessaires, "vitales" ou sans importance réelle; </a:t>
            </a:r>
            <a:endParaRPr lang="fr-FR" sz="2000" dirty="0" smtClean="0"/>
          </a:p>
          <a:p>
            <a:pPr marL="342900" indent="-342900">
              <a:buFontTx/>
              <a:buChar char="-"/>
            </a:pPr>
            <a:r>
              <a:rPr lang="fr-FR" sz="2000" dirty="0" smtClean="0"/>
              <a:t>Les personnels de direction </a:t>
            </a:r>
            <a:r>
              <a:rPr lang="fr-FR" sz="2000" dirty="0"/>
              <a:t>nous donnent les informations qu'ils souhaitent...en cachant ce qui peut déranger</a:t>
            </a:r>
            <a:r>
              <a:rPr lang="fr-FR" sz="2000" dirty="0" smtClean="0"/>
              <a:t>...</a:t>
            </a:r>
          </a:p>
          <a:p>
            <a:pPr marL="342900" indent="-342900">
              <a:buFontTx/>
              <a:buChar char="-"/>
            </a:pPr>
            <a:r>
              <a:rPr lang="fr-FR" sz="2000" dirty="0" smtClean="0"/>
              <a:t> </a:t>
            </a:r>
            <a:r>
              <a:rPr lang="fr-FR" sz="2000" dirty="0"/>
              <a:t>Par principe sinon c'est </a:t>
            </a:r>
            <a:r>
              <a:rPr lang="fr-FR" sz="2000" dirty="0" smtClean="0"/>
              <a:t>ingérable!</a:t>
            </a:r>
          </a:p>
          <a:p>
            <a:pPr marL="342900" indent="-342900">
              <a:buFontTx/>
              <a:buChar char="-"/>
            </a:pPr>
            <a:r>
              <a:rPr lang="fr-FR" sz="2000" dirty="0" smtClean="0"/>
              <a:t>A </a:t>
            </a:r>
            <a:r>
              <a:rPr lang="fr-FR" sz="2000" dirty="0"/>
              <a:t>condition de croiser pour </a:t>
            </a:r>
            <a:r>
              <a:rPr lang="fr-FR" sz="2000" dirty="0" smtClean="0"/>
              <a:t>vérifier;</a:t>
            </a:r>
          </a:p>
          <a:p>
            <a:r>
              <a:rPr lang="fr-FR" sz="2000" dirty="0" smtClean="0"/>
              <a:t>-  Les </a:t>
            </a:r>
            <a:r>
              <a:rPr lang="fr-FR" sz="2000" dirty="0"/>
              <a:t>erreurs sont fréquentes pour quiconque connaît très bien ses dossiers</a:t>
            </a:r>
            <a:br>
              <a:rPr lang="fr-FR" sz="2000" dirty="0"/>
            </a:br>
            <a:r>
              <a:rPr lang="fr-FR" sz="2000" dirty="0"/>
              <a:t>- Quand les infos arrivent, elles sont fiables en général</a:t>
            </a:r>
            <a:br>
              <a:rPr lang="fr-FR" sz="2000" dirty="0"/>
            </a:br>
            <a:r>
              <a:rPr lang="fr-FR" sz="2000" dirty="0"/>
              <a:t>- </a:t>
            </a:r>
            <a:r>
              <a:rPr lang="fr-FR" sz="2000" dirty="0" smtClean="0"/>
              <a:t>Il </a:t>
            </a:r>
            <a:r>
              <a:rPr lang="fr-FR" sz="2000" dirty="0"/>
              <a:t>faudrait ici trier entre les différents types d'informations et leur fiabilité</a:t>
            </a:r>
            <a:br>
              <a:rPr lang="fr-FR" sz="2000" dirty="0"/>
            </a:br>
            <a:r>
              <a:rPr lang="fr-FR" sz="2000" dirty="0"/>
              <a:t>- Cependant des informations ne sont pas relayées auprès des inspecteurs, </a:t>
            </a:r>
            <a:r>
              <a:rPr lang="fr-FR" sz="2000" dirty="0" smtClean="0"/>
              <a:t>inspections </a:t>
            </a:r>
            <a:r>
              <a:rPr lang="fr-FR" sz="2000" dirty="0"/>
              <a:t>apprises sur le terrain auprès des </a:t>
            </a:r>
            <a:r>
              <a:rPr lang="fr-FR" sz="2000" dirty="0" smtClean="0"/>
              <a:t>chefs d'établissement; </a:t>
            </a:r>
            <a:endParaRPr lang="fr-FR" sz="2000" dirty="0"/>
          </a:p>
          <a:p>
            <a:endParaRPr lang="fr-FR" dirty="0"/>
          </a:p>
        </p:txBody>
      </p:sp>
    </p:spTree>
    <p:extLst>
      <p:ext uri="{BB962C8B-B14F-4D97-AF65-F5344CB8AC3E}">
        <p14:creationId xmlns:p14="http://schemas.microsoft.com/office/powerpoint/2010/main" val="9689740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564672"/>
          </a:xfrm>
        </p:spPr>
        <p:txBody>
          <a:bodyPr>
            <a:normAutofit fontScale="90000"/>
          </a:bodyPr>
          <a:lstStyle/>
          <a:p>
            <a:r>
              <a:rPr lang="fr-FR" dirty="0" smtClean="0"/>
              <a:t>Aide et soutien</a:t>
            </a:r>
            <a:endParaRPr lang="fr-FR" dirty="0"/>
          </a:p>
        </p:txBody>
      </p:sp>
      <p:sp>
        <p:nvSpPr>
          <p:cNvPr id="3" name="Espace réservé du texte 2"/>
          <p:cNvSpPr>
            <a:spLocks noGrp="1"/>
          </p:cNvSpPr>
          <p:nvPr>
            <p:ph type="body" idx="1"/>
          </p:nvPr>
        </p:nvSpPr>
        <p:spPr>
          <a:xfrm>
            <a:off x="395536" y="1844824"/>
            <a:ext cx="4040188" cy="659352"/>
          </a:xfrm>
        </p:spPr>
        <p:txBody>
          <a:bodyPr/>
          <a:lstStyle/>
          <a:p>
            <a:r>
              <a:rPr lang="fr-FR" b="0" dirty="0" smtClean="0">
                <a:latin typeface="+mj-lt"/>
              </a:rPr>
              <a:t>3.3 </a:t>
            </a:r>
            <a:r>
              <a:rPr lang="fr-FR" b="0" dirty="0">
                <a:latin typeface="+mj-lt"/>
              </a:rPr>
              <a:t>Vous recevez de l'aide et du soutien de vos collègues </a:t>
            </a:r>
            <a:r>
              <a:rPr lang="fr-FR" b="0" dirty="0" smtClean="0">
                <a:latin typeface="+mj-lt"/>
              </a:rPr>
              <a:t>à </a:t>
            </a:r>
            <a:r>
              <a:rPr lang="fr-FR" b="0" dirty="0">
                <a:latin typeface="+mj-lt"/>
              </a:rPr>
              <a:t>l'écoute de vos difficultés</a:t>
            </a:r>
            <a:r>
              <a:rPr lang="fr-FR" dirty="0"/>
              <a:t/>
            </a:r>
            <a:br>
              <a:rPr lang="fr-FR" dirty="0"/>
            </a:br>
            <a:endParaRPr lang="fr-FR" dirty="0"/>
          </a:p>
        </p:txBody>
      </p:sp>
      <p:sp>
        <p:nvSpPr>
          <p:cNvPr id="4" name="Espace réservé du texte 3"/>
          <p:cNvSpPr>
            <a:spLocks noGrp="1"/>
          </p:cNvSpPr>
          <p:nvPr>
            <p:ph type="body" sz="half" idx="3"/>
          </p:nvPr>
        </p:nvSpPr>
        <p:spPr>
          <a:xfrm>
            <a:off x="4645025" y="1412777"/>
            <a:ext cx="4041775" cy="1101824"/>
          </a:xfrm>
        </p:spPr>
        <p:txBody>
          <a:bodyPr>
            <a:normAutofit/>
          </a:bodyPr>
          <a:lstStyle/>
          <a:p>
            <a:r>
              <a:rPr lang="fr-FR" b="0" dirty="0" smtClean="0">
                <a:latin typeface="+mj-lt"/>
              </a:rPr>
              <a:t>3.4 </a:t>
            </a:r>
            <a:r>
              <a:rPr lang="fr-FR" b="0" dirty="0">
                <a:latin typeface="+mj-lt"/>
              </a:rPr>
              <a:t>Vous recevez de l'aide et du soutien du doyen </a:t>
            </a:r>
            <a:r>
              <a:rPr lang="fr-FR" b="0" dirty="0" smtClean="0">
                <a:latin typeface="+mj-lt"/>
              </a:rPr>
              <a:t> à </a:t>
            </a:r>
            <a:r>
              <a:rPr lang="fr-FR" b="0" dirty="0">
                <a:latin typeface="+mj-lt"/>
              </a:rPr>
              <a:t>l'écoute de vos </a:t>
            </a:r>
            <a:r>
              <a:rPr lang="fr-FR" b="0" dirty="0" smtClean="0">
                <a:latin typeface="+mj-lt"/>
              </a:rPr>
              <a:t>difficultés</a:t>
            </a:r>
          </a:p>
        </p:txBody>
      </p:sp>
      <p:graphicFrame>
        <p:nvGraphicFramePr>
          <p:cNvPr id="11" name="Espace réservé du contenu 10"/>
          <p:cNvGraphicFramePr>
            <a:graphicFrameLocks noGrp="1"/>
          </p:cNvGraphicFramePr>
          <p:nvPr>
            <p:ph sz="quarter" idx="2"/>
            <p:extLst>
              <p:ext uri="{D42A27DB-BD31-4B8C-83A1-F6EECF244321}">
                <p14:modId xmlns:p14="http://schemas.microsoft.com/office/powerpoint/2010/main" val="3413790576"/>
              </p:ext>
            </p:extLst>
          </p:nvPr>
        </p:nvGraphicFramePr>
        <p:xfrm>
          <a:off x="457200" y="2514600"/>
          <a:ext cx="4040188" cy="3846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Espace réservé du contenu 11"/>
          <p:cNvGraphicFramePr>
            <a:graphicFrameLocks noGrp="1"/>
          </p:cNvGraphicFramePr>
          <p:nvPr>
            <p:ph sz="quarter" idx="4"/>
            <p:extLst>
              <p:ext uri="{D42A27DB-BD31-4B8C-83A1-F6EECF244321}">
                <p14:modId xmlns:p14="http://schemas.microsoft.com/office/powerpoint/2010/main" val="2546017600"/>
              </p:ext>
            </p:extLst>
          </p:nvPr>
        </p:nvGraphicFramePr>
        <p:xfrm>
          <a:off x="4645025" y="2514600"/>
          <a:ext cx="4041775" cy="38465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159136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92696"/>
            <a:ext cx="8229600" cy="792088"/>
          </a:xfrm>
        </p:spPr>
        <p:txBody>
          <a:bodyPr>
            <a:normAutofit fontScale="90000"/>
          </a:bodyPr>
          <a:lstStyle/>
          <a:p>
            <a:r>
              <a:rPr lang="fr-FR" dirty="0"/>
              <a:t>Aide et </a:t>
            </a:r>
            <a:r>
              <a:rPr lang="fr-FR" dirty="0" smtClean="0"/>
              <a:t>soutien par sous-groupes</a:t>
            </a:r>
            <a:endParaRPr lang="fr-FR" dirty="0"/>
          </a:p>
        </p:txBody>
      </p:sp>
      <p:sp>
        <p:nvSpPr>
          <p:cNvPr id="3" name="Espace réservé du texte 2"/>
          <p:cNvSpPr>
            <a:spLocks noGrp="1"/>
          </p:cNvSpPr>
          <p:nvPr>
            <p:ph type="body" idx="1"/>
          </p:nvPr>
        </p:nvSpPr>
        <p:spPr>
          <a:xfrm>
            <a:off x="457200" y="1412776"/>
            <a:ext cx="4040188" cy="648072"/>
          </a:xfrm>
        </p:spPr>
        <p:txBody>
          <a:bodyPr/>
          <a:lstStyle/>
          <a:p>
            <a:endParaRPr lang="fr-FR" dirty="0" smtClean="0"/>
          </a:p>
          <a:p>
            <a:endParaRPr lang="fr-FR" dirty="0"/>
          </a:p>
          <a:p>
            <a:r>
              <a:rPr lang="fr-FR" b="0" dirty="0" smtClean="0">
                <a:latin typeface="+mj-lt"/>
              </a:rPr>
              <a:t>3.3 </a:t>
            </a:r>
            <a:r>
              <a:rPr lang="fr-FR" b="0" dirty="0">
                <a:latin typeface="+mj-lt"/>
              </a:rPr>
              <a:t>A</a:t>
            </a:r>
            <a:r>
              <a:rPr lang="fr-FR" b="0" dirty="0" smtClean="0">
                <a:latin typeface="+mj-lt"/>
              </a:rPr>
              <a:t>ide </a:t>
            </a:r>
            <a:r>
              <a:rPr lang="fr-FR" b="0" dirty="0">
                <a:latin typeface="+mj-lt"/>
              </a:rPr>
              <a:t>et du soutien de vos collègues </a:t>
            </a:r>
            <a:endParaRPr lang="fr-FR" b="0" dirty="0" smtClean="0">
              <a:latin typeface="+mj-lt"/>
            </a:endParaRPr>
          </a:p>
          <a:p>
            <a:endParaRPr lang="fr-FR" dirty="0"/>
          </a:p>
        </p:txBody>
      </p:sp>
      <p:sp>
        <p:nvSpPr>
          <p:cNvPr id="4" name="Espace réservé du texte 3"/>
          <p:cNvSpPr>
            <a:spLocks noGrp="1"/>
          </p:cNvSpPr>
          <p:nvPr>
            <p:ph type="body" sz="half" idx="3"/>
          </p:nvPr>
        </p:nvSpPr>
        <p:spPr>
          <a:xfrm>
            <a:off x="4645025" y="1556792"/>
            <a:ext cx="4041775" cy="654843"/>
          </a:xfrm>
        </p:spPr>
        <p:txBody>
          <a:bodyPr>
            <a:normAutofit/>
          </a:bodyPr>
          <a:lstStyle/>
          <a:p>
            <a:r>
              <a:rPr lang="fr-FR" b="0" dirty="0" smtClean="0">
                <a:latin typeface="+mj-lt"/>
              </a:rPr>
              <a:t>3.4 aide </a:t>
            </a:r>
            <a:r>
              <a:rPr lang="fr-FR" b="0" dirty="0">
                <a:latin typeface="+mj-lt"/>
              </a:rPr>
              <a:t>et du soutien du </a:t>
            </a:r>
            <a:r>
              <a:rPr lang="fr-FR" b="0" dirty="0" smtClean="0">
                <a:latin typeface="+mj-lt"/>
              </a:rPr>
              <a:t>doyen</a:t>
            </a:r>
            <a:endParaRPr lang="fr-FR" b="0" dirty="0">
              <a:latin typeface="+mj-lt"/>
            </a:endParaRPr>
          </a:p>
        </p:txBody>
      </p:sp>
      <p:graphicFrame>
        <p:nvGraphicFramePr>
          <p:cNvPr id="7" name="Espace réservé du contenu 6"/>
          <p:cNvGraphicFramePr>
            <a:graphicFrameLocks noGrp="1"/>
          </p:cNvGraphicFramePr>
          <p:nvPr>
            <p:ph sz="quarter" idx="2"/>
            <p:extLst>
              <p:ext uri="{D42A27DB-BD31-4B8C-83A1-F6EECF244321}">
                <p14:modId xmlns:p14="http://schemas.microsoft.com/office/powerpoint/2010/main" val="1224883047"/>
              </p:ext>
            </p:extLst>
          </p:nvPr>
        </p:nvGraphicFramePr>
        <p:xfrm>
          <a:off x="179512" y="2204864"/>
          <a:ext cx="4040188" cy="3846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Espace réservé du contenu 7"/>
          <p:cNvGraphicFramePr>
            <a:graphicFrameLocks noGrp="1"/>
          </p:cNvGraphicFramePr>
          <p:nvPr>
            <p:ph sz="quarter" idx="4"/>
            <p:extLst>
              <p:ext uri="{D42A27DB-BD31-4B8C-83A1-F6EECF244321}">
                <p14:modId xmlns:p14="http://schemas.microsoft.com/office/powerpoint/2010/main" val="2342539476"/>
              </p:ext>
            </p:extLst>
          </p:nvPr>
        </p:nvGraphicFramePr>
        <p:xfrm>
          <a:off x="4283969" y="2514600"/>
          <a:ext cx="4402832" cy="38465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91121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16632"/>
            <a:ext cx="8748464" cy="6624736"/>
          </a:xfrm>
        </p:spPr>
        <p:txBody>
          <a:bodyPr>
            <a:noAutofit/>
          </a:bodyPr>
          <a:lstStyle/>
          <a:p>
            <a:r>
              <a:rPr lang="fr-FR" sz="3600" dirty="0" smtClean="0">
                <a:solidFill>
                  <a:srgbClr val="0070C0"/>
                </a:solidFill>
                <a:latin typeface="+mj-lt"/>
              </a:rPr>
              <a:t>Soutien des collègues 3.3 : commentaires</a:t>
            </a:r>
            <a:r>
              <a:rPr lang="fr-FR" sz="1600" dirty="0"/>
              <a:t/>
            </a:r>
            <a:br>
              <a:rPr lang="fr-FR" sz="1600" dirty="0"/>
            </a:br>
            <a:r>
              <a:rPr lang="fr-FR" sz="1600" dirty="0"/>
              <a:t>- Le soutien </a:t>
            </a:r>
            <a:r>
              <a:rPr lang="fr-FR" sz="1600" dirty="0" smtClean="0"/>
              <a:t>ne peut </a:t>
            </a:r>
            <a:r>
              <a:rPr lang="fr-FR" sz="1600" dirty="0"/>
              <a:t>être </a:t>
            </a:r>
            <a:r>
              <a:rPr lang="fr-FR" sz="1600" dirty="0" smtClean="0"/>
              <a:t>qu'en mots, en </a:t>
            </a:r>
            <a:r>
              <a:rPr lang="fr-FR" sz="1600" dirty="0"/>
              <a:t>explication de procédures mais le travail n'est divisible</a:t>
            </a:r>
            <a:r>
              <a:rPr lang="fr-FR" sz="1600" dirty="0" smtClean="0"/>
              <a:t>.</a:t>
            </a:r>
            <a:r>
              <a:rPr lang="fr-FR" sz="1600" dirty="0"/>
              <a:t/>
            </a:r>
            <a:br>
              <a:rPr lang="fr-FR" sz="1600" dirty="0"/>
            </a:br>
            <a:r>
              <a:rPr lang="fr-FR" sz="1600" dirty="0"/>
              <a:t>- </a:t>
            </a:r>
            <a:r>
              <a:rPr lang="fr-FR" sz="1600" dirty="0" smtClean="0"/>
              <a:t>Cela </a:t>
            </a:r>
            <a:r>
              <a:rPr lang="fr-FR" sz="1600" dirty="0"/>
              <a:t>dépend de l'académie et de l'ambiance entre </a:t>
            </a:r>
            <a:r>
              <a:rPr lang="fr-FR" sz="1600" dirty="0" smtClean="0"/>
              <a:t>pairs qui </a:t>
            </a:r>
            <a:r>
              <a:rPr lang="fr-FR" sz="1600" dirty="0"/>
              <a:t>peuvent rentrer en compétition et mettre la </a:t>
            </a:r>
            <a:r>
              <a:rPr lang="fr-FR" sz="1600" dirty="0" smtClean="0"/>
              <a:t>pression; ai </a:t>
            </a:r>
            <a:r>
              <a:rPr lang="fr-FR" sz="1600" dirty="0"/>
              <a:t>connu un doyen dont les pratiques relevaient du harcèlement moral par le passé. </a:t>
            </a:r>
            <a:r>
              <a:rPr lang="fr-FR" sz="1600" dirty="0" smtClean="0"/>
              <a:t>Sinon </a:t>
            </a:r>
            <a:r>
              <a:rPr lang="fr-FR" sz="1600" dirty="0"/>
              <a:t>les cas d'entraide sont rares</a:t>
            </a:r>
            <a:r>
              <a:rPr lang="fr-FR" sz="1600" dirty="0" smtClean="0"/>
              <a:t>,….</a:t>
            </a:r>
            <a:r>
              <a:rPr lang="fr-FR" sz="1600" dirty="0"/>
              <a:t/>
            </a:r>
            <a:br>
              <a:rPr lang="fr-FR" sz="1600" dirty="0"/>
            </a:br>
            <a:r>
              <a:rPr lang="fr-FR" sz="1600" dirty="0"/>
              <a:t>- Toujours pour les collègues de la discipline au plan national où la solidarité est grande. Rarement sur le plan académique en raison de l'exercice relativement solitaire de mes missions.</a:t>
            </a:r>
            <a:br>
              <a:rPr lang="fr-FR" sz="1600" dirty="0"/>
            </a:br>
            <a:r>
              <a:rPr lang="fr-FR" sz="1600" dirty="0"/>
              <a:t>- </a:t>
            </a:r>
            <a:r>
              <a:rPr lang="fr-FR" sz="1600" dirty="0" smtClean="0"/>
              <a:t>Mais </a:t>
            </a:r>
            <a:r>
              <a:rPr lang="fr-FR" sz="1600" dirty="0"/>
              <a:t>cela reste inégal. Le bien-être professionnel est tout de même tabou en France !</a:t>
            </a:r>
            <a:br>
              <a:rPr lang="fr-FR" sz="1600" dirty="0"/>
            </a:br>
            <a:r>
              <a:rPr lang="fr-FR" sz="1600" dirty="0"/>
              <a:t>- </a:t>
            </a:r>
            <a:r>
              <a:rPr lang="fr-FR" sz="1600" dirty="0" smtClean="0"/>
              <a:t>Malgré </a:t>
            </a:r>
            <a:r>
              <a:rPr lang="fr-FR" sz="1600" dirty="0"/>
              <a:t>les contraintes les collègues ont une attitude de bons élèves qui cherchent à briller parfois au dépend des </a:t>
            </a:r>
            <a:r>
              <a:rPr lang="fr-FR" sz="1600" dirty="0" smtClean="0"/>
              <a:t>autres;</a:t>
            </a:r>
            <a:r>
              <a:rPr lang="fr-FR" sz="1600" dirty="0"/>
              <a:t/>
            </a:r>
            <a:br>
              <a:rPr lang="fr-FR" sz="1600" dirty="0"/>
            </a:br>
            <a:r>
              <a:rPr lang="fr-FR" sz="1600" dirty="0"/>
              <a:t>- Mais surtout dans mon équipe disciplinaire.. ensuite, c'est selon les </a:t>
            </a:r>
            <a:r>
              <a:rPr lang="fr-FR" sz="1600" dirty="0" smtClean="0"/>
              <a:t>individus</a:t>
            </a:r>
            <a:r>
              <a:rPr lang="fr-FR" sz="1600" dirty="0"/>
              <a:t>;</a:t>
            </a:r>
            <a:r>
              <a:rPr lang="fr-FR" sz="1600" dirty="0" smtClean="0"/>
              <a:t> </a:t>
            </a:r>
            <a:r>
              <a:rPr lang="fr-FR" sz="1600" dirty="0"/>
              <a:t>il y a le meilleur et le </a:t>
            </a:r>
            <a:r>
              <a:rPr lang="fr-FR" sz="1600" dirty="0" smtClean="0"/>
              <a:t>pire;</a:t>
            </a:r>
            <a:r>
              <a:rPr lang="fr-FR" sz="1600" dirty="0"/>
              <a:t/>
            </a:r>
            <a:br>
              <a:rPr lang="fr-FR" sz="1600" dirty="0"/>
            </a:br>
            <a:r>
              <a:rPr lang="fr-FR" sz="1600" dirty="0" smtClean="0"/>
              <a:t>- </a:t>
            </a:r>
            <a:r>
              <a:rPr lang="fr-FR" sz="1600" dirty="0"/>
              <a:t>Les collègues de la discipline c'est particulièrement vrai mais pas pour les autres </a:t>
            </a:r>
            <a:r>
              <a:rPr lang="fr-FR" sz="1600" dirty="0" smtClean="0"/>
              <a:t>collègues;</a:t>
            </a:r>
            <a:r>
              <a:rPr lang="fr-FR" sz="1600" dirty="0"/>
              <a:t/>
            </a:r>
            <a:br>
              <a:rPr lang="fr-FR" sz="1600" dirty="0"/>
            </a:br>
            <a:r>
              <a:rPr lang="fr-FR" sz="1600" dirty="0"/>
              <a:t>- Climat collégial très chaleureux et solidaire dans notre académie (micro climat</a:t>
            </a:r>
            <a:r>
              <a:rPr lang="fr-FR" sz="1600" dirty="0" smtClean="0"/>
              <a:t>?);</a:t>
            </a:r>
            <a:r>
              <a:rPr lang="fr-FR" sz="1600" dirty="0"/>
              <a:t/>
            </a:r>
            <a:br>
              <a:rPr lang="fr-FR" sz="1600" dirty="0"/>
            </a:br>
            <a:r>
              <a:rPr lang="fr-FR" sz="1600" dirty="0"/>
              <a:t>- </a:t>
            </a:r>
            <a:r>
              <a:rPr lang="fr-FR" sz="1600" dirty="0" smtClean="0"/>
              <a:t>Le </a:t>
            </a:r>
            <a:r>
              <a:rPr lang="fr-FR" sz="1600" dirty="0"/>
              <a:t>travail est à la fois </a:t>
            </a:r>
            <a:r>
              <a:rPr lang="fr-FR" sz="1600" b="1" dirty="0"/>
              <a:t>solitaire et </a:t>
            </a:r>
            <a:r>
              <a:rPr lang="fr-FR" sz="1600" b="1" dirty="0" smtClean="0"/>
              <a:t>solidaire</a:t>
            </a:r>
            <a:r>
              <a:rPr lang="fr-FR" sz="1600" dirty="0" smtClean="0"/>
              <a:t>;</a:t>
            </a:r>
            <a:r>
              <a:rPr lang="fr-FR" sz="1600" dirty="0"/>
              <a:t/>
            </a:r>
            <a:br>
              <a:rPr lang="fr-FR" sz="1600" dirty="0"/>
            </a:br>
            <a:r>
              <a:rPr lang="fr-FR" sz="1600" dirty="0"/>
              <a:t>- </a:t>
            </a:r>
            <a:r>
              <a:rPr lang="fr-FR" sz="1600" dirty="0" smtClean="0"/>
              <a:t>L’individualisme </a:t>
            </a:r>
            <a:r>
              <a:rPr lang="fr-FR" sz="1600" dirty="0"/>
              <a:t>est très marqué. Il faut parfois se montrer persévérant pour obtenir les réponses </a:t>
            </a:r>
            <a:r>
              <a:rPr lang="fr-FR" sz="1600" dirty="0" smtClean="0"/>
              <a:t>souhaitées;</a:t>
            </a:r>
            <a:r>
              <a:rPr lang="fr-FR" sz="1600" dirty="0"/>
              <a:t/>
            </a:r>
            <a:br>
              <a:rPr lang="fr-FR" sz="1600" dirty="0"/>
            </a:br>
            <a:r>
              <a:rPr lang="fr-FR" sz="1600" dirty="0"/>
              <a:t>- Les collègues IPR de base sont toujours bienveillants. Il arrive que dans certaines académies des échelons supérieurs ( doyens) ne vous font pas suffisamment confiance et croit à tort tout </a:t>
            </a:r>
            <a:r>
              <a:rPr lang="fr-FR" sz="1600" dirty="0" smtClean="0"/>
              <a:t>savoir;</a:t>
            </a:r>
            <a:r>
              <a:rPr lang="fr-FR" sz="1600" dirty="0"/>
              <a:t/>
            </a:r>
            <a:br>
              <a:rPr lang="fr-FR" sz="1600" dirty="0"/>
            </a:br>
            <a:r>
              <a:rPr lang="fr-FR" sz="1600" dirty="0" smtClean="0"/>
              <a:t>- Une </a:t>
            </a:r>
            <a:r>
              <a:rPr lang="fr-FR" sz="1600" dirty="0"/>
              <a:t>certaine solidarité entre </a:t>
            </a:r>
            <a:r>
              <a:rPr lang="fr-FR" sz="1600" dirty="0" smtClean="0"/>
              <a:t>IA-IPR </a:t>
            </a:r>
            <a:r>
              <a:rPr lang="fr-FR" sz="1600" dirty="0"/>
              <a:t>mais trop de tâches et de missions cumulées pour chacun d'entre eux ce qui ne favorise pas toujours la </a:t>
            </a:r>
            <a:r>
              <a:rPr lang="fr-FR" sz="1600" b="1" dirty="0" smtClean="0"/>
              <a:t>solidarité</a:t>
            </a:r>
            <a:r>
              <a:rPr lang="fr-FR" sz="1600" dirty="0" smtClean="0"/>
              <a:t>;</a:t>
            </a:r>
            <a:r>
              <a:rPr lang="fr-FR" sz="1600" dirty="0"/>
              <a:t/>
            </a:r>
            <a:br>
              <a:rPr lang="fr-FR" sz="1600" dirty="0"/>
            </a:br>
            <a:r>
              <a:rPr lang="fr-FR" sz="1600" dirty="0"/>
              <a:t>- Chacun est accaparé par ses missions et se montre de moins en moins </a:t>
            </a:r>
            <a:r>
              <a:rPr lang="fr-FR" sz="1600" dirty="0" smtClean="0"/>
              <a:t>disponible;</a:t>
            </a:r>
            <a:r>
              <a:rPr lang="fr-FR" sz="1600" dirty="0"/>
              <a:t/>
            </a:r>
            <a:br>
              <a:rPr lang="fr-FR" sz="1600" dirty="0"/>
            </a:br>
            <a:r>
              <a:rPr lang="fr-FR" sz="1600" dirty="0"/>
              <a:t>- En cas de besoin, nous nous concertons entre collèges des autres académies</a:t>
            </a:r>
            <a:br>
              <a:rPr lang="fr-FR" sz="1600" dirty="0"/>
            </a:br>
            <a:endParaRPr lang="fr-FR" sz="1600" dirty="0"/>
          </a:p>
        </p:txBody>
      </p:sp>
    </p:spTree>
    <p:extLst>
      <p:ext uri="{BB962C8B-B14F-4D97-AF65-F5344CB8AC3E}">
        <p14:creationId xmlns:p14="http://schemas.microsoft.com/office/powerpoint/2010/main" val="19967451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2636912"/>
            <a:ext cx="8229600" cy="1143000"/>
          </a:xfrm>
        </p:spPr>
        <p:txBody>
          <a:bodyPr>
            <a:normAutofit fontScale="90000"/>
          </a:bodyPr>
          <a:lstStyle/>
          <a:p>
            <a:pPr algn="ctr"/>
            <a:r>
              <a:rPr lang="fr-FR" dirty="0" smtClean="0">
                <a:solidFill>
                  <a:srgbClr val="FF0000"/>
                </a:solidFill>
              </a:rPr>
              <a:t>Les principaux résultats de l’enquête</a:t>
            </a:r>
            <a:endParaRPr lang="fr-FR" dirty="0">
              <a:solidFill>
                <a:srgbClr val="FF0000"/>
              </a:solidFill>
            </a:endParaRPr>
          </a:p>
        </p:txBody>
      </p:sp>
    </p:spTree>
    <p:extLst>
      <p:ext uri="{BB962C8B-B14F-4D97-AF65-F5344CB8AC3E}">
        <p14:creationId xmlns:p14="http://schemas.microsoft.com/office/powerpoint/2010/main" val="2491264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118" y="260648"/>
            <a:ext cx="9036496" cy="5909310"/>
          </a:xfrm>
          <a:prstGeom prst="rect">
            <a:avLst/>
          </a:prstGeom>
        </p:spPr>
        <p:txBody>
          <a:bodyPr wrap="square">
            <a:spAutoFit/>
          </a:bodyPr>
          <a:lstStyle/>
          <a:p>
            <a:r>
              <a:rPr lang="fr-FR" sz="3600" dirty="0" smtClean="0">
                <a:solidFill>
                  <a:srgbClr val="0070C0"/>
                </a:solidFill>
                <a:latin typeface="+mj-lt"/>
              </a:rPr>
              <a:t>Soutien du doyen 3.4: commentaires </a:t>
            </a:r>
          </a:p>
          <a:p>
            <a:endParaRPr lang="fr-FR" sz="3600" dirty="0" smtClean="0">
              <a:solidFill>
                <a:srgbClr val="0070C0"/>
              </a:solidFill>
              <a:latin typeface="+mj-lt"/>
            </a:endParaRPr>
          </a:p>
          <a:p>
            <a:r>
              <a:rPr lang="fr-FR" dirty="0" smtClean="0"/>
              <a:t>- Doyen </a:t>
            </a:r>
            <a:r>
              <a:rPr lang="fr-FR" dirty="0"/>
              <a:t>à </a:t>
            </a:r>
            <a:r>
              <a:rPr lang="fr-FR" dirty="0" smtClean="0"/>
              <a:t>l'écoute;</a:t>
            </a:r>
            <a:endParaRPr lang="fr-FR" dirty="0"/>
          </a:p>
          <a:p>
            <a:r>
              <a:rPr lang="fr-FR" dirty="0" smtClean="0"/>
              <a:t>- Doyen </a:t>
            </a:r>
            <a:r>
              <a:rPr lang="fr-FR" dirty="0"/>
              <a:t>très à l'écoute Rôle qui n'est pas le même selon les académies</a:t>
            </a:r>
            <a:r>
              <a:rPr lang="fr-FR" dirty="0" smtClean="0"/>
              <a:t>...</a:t>
            </a:r>
            <a:endParaRPr lang="fr-FR" dirty="0"/>
          </a:p>
          <a:p>
            <a:r>
              <a:rPr lang="fr-FR" dirty="0" smtClean="0"/>
              <a:t>- Toujours </a:t>
            </a:r>
            <a:r>
              <a:rPr lang="fr-FR" dirty="0"/>
              <a:t>à l'écoute même sans difficulté à lui faire part</a:t>
            </a:r>
            <a:r>
              <a:rPr lang="fr-FR" dirty="0" smtClean="0"/>
              <a:t>...</a:t>
            </a:r>
            <a:endParaRPr lang="fr-FR" dirty="0"/>
          </a:p>
          <a:p>
            <a:r>
              <a:rPr lang="fr-FR" dirty="0" smtClean="0"/>
              <a:t>- Il </a:t>
            </a:r>
            <a:r>
              <a:rPr lang="fr-FR" dirty="0"/>
              <a:t>est très à l'écoute mais pas toujours </a:t>
            </a:r>
            <a:r>
              <a:rPr lang="fr-FR" dirty="0" smtClean="0"/>
              <a:t>disponible. </a:t>
            </a:r>
          </a:p>
          <a:p>
            <a:r>
              <a:rPr lang="fr-FR" dirty="0" smtClean="0"/>
              <a:t>- Il </a:t>
            </a:r>
            <a:r>
              <a:rPr lang="fr-FR" dirty="0"/>
              <a:t>fait ce qu'il peut, le pauvre </a:t>
            </a:r>
            <a:r>
              <a:rPr lang="fr-FR" dirty="0" smtClean="0"/>
              <a:t>!	-</a:t>
            </a:r>
            <a:r>
              <a:rPr lang="fr-FR" dirty="0"/>
              <a:t/>
            </a:r>
            <a:br>
              <a:rPr lang="fr-FR" dirty="0"/>
            </a:br>
            <a:r>
              <a:rPr lang="fr-FR" dirty="0"/>
              <a:t>- </a:t>
            </a:r>
            <a:r>
              <a:rPr lang="fr-FR" dirty="0" smtClean="0"/>
              <a:t>Si </a:t>
            </a:r>
            <a:r>
              <a:rPr lang="fr-FR" dirty="0"/>
              <a:t>on les sollicite, il n'y a pas de soucis. Il reste disponible et accessible.</a:t>
            </a:r>
            <a:br>
              <a:rPr lang="fr-FR" dirty="0"/>
            </a:br>
            <a:r>
              <a:rPr lang="fr-FR" dirty="0"/>
              <a:t>- les échanges avec le doyen sont riches et utiles, c'est une personne de référence</a:t>
            </a:r>
            <a:br>
              <a:rPr lang="fr-FR" dirty="0"/>
            </a:br>
            <a:r>
              <a:rPr lang="fr-FR" dirty="0"/>
              <a:t>- presque sans objet. Peu de sollicitation. S'est montré à chaque fois à l'écoute.</a:t>
            </a:r>
            <a:br>
              <a:rPr lang="fr-FR" dirty="0"/>
            </a:br>
            <a:r>
              <a:rPr lang="fr-FR" dirty="0" smtClean="0"/>
              <a:t>- </a:t>
            </a:r>
            <a:r>
              <a:rPr lang="fr-FR" dirty="0"/>
              <a:t>Oui, le doyen est un phare.</a:t>
            </a:r>
            <a:br>
              <a:rPr lang="fr-FR" dirty="0"/>
            </a:br>
            <a:r>
              <a:rPr lang="fr-FR" dirty="0" smtClean="0"/>
              <a:t>- </a:t>
            </a:r>
            <a:r>
              <a:rPr lang="fr-FR" dirty="0"/>
              <a:t>Trop souvent , un doyen peut complètement entraver un dossier ...à tort . Au bout de plusieurs mois ou de plusieurs années j'ai obtenu contre eux gain de cause.</a:t>
            </a:r>
            <a:br>
              <a:rPr lang="fr-FR" dirty="0"/>
            </a:br>
            <a:r>
              <a:rPr lang="fr-FR" dirty="0" smtClean="0"/>
              <a:t>- Dysfonctionnement </a:t>
            </a:r>
            <a:r>
              <a:rPr lang="fr-FR" dirty="0"/>
              <a:t>d</a:t>
            </a:r>
            <a:r>
              <a:rPr lang="fr-FR" dirty="0" smtClean="0"/>
              <a:t>u décanat </a:t>
            </a:r>
            <a:r>
              <a:rPr lang="fr-FR" dirty="0"/>
              <a:t>: n'est pas notre représentant auprès du comité de </a:t>
            </a:r>
            <a:r>
              <a:rPr lang="fr-FR" dirty="0" smtClean="0"/>
              <a:t>direction.</a:t>
            </a:r>
            <a:r>
              <a:rPr lang="fr-FR" dirty="0"/>
              <a:t/>
            </a:r>
            <a:br>
              <a:rPr lang="fr-FR" dirty="0"/>
            </a:br>
            <a:r>
              <a:rPr lang="fr-FR" dirty="0"/>
              <a:t>- Quand il y'a urgence pour traiter un dossier.</a:t>
            </a:r>
            <a:br>
              <a:rPr lang="fr-FR" dirty="0"/>
            </a:br>
            <a:r>
              <a:rPr lang="fr-FR" dirty="0"/>
              <a:t>- Le doyen est plus à l'écoute du recteur que de ses </a:t>
            </a:r>
            <a:r>
              <a:rPr lang="fr-FR" dirty="0" smtClean="0"/>
              <a:t>pairs</a:t>
            </a:r>
            <a:r>
              <a:rPr lang="fr-FR" dirty="0"/>
              <a:t/>
            </a:r>
            <a:br>
              <a:rPr lang="fr-FR" dirty="0"/>
            </a:br>
            <a:r>
              <a:rPr lang="fr-FR" dirty="0"/>
              <a:t>- Le rôle du doyen est actuellement dans l'autre sens : essentiellement transmissif d'informations</a:t>
            </a:r>
          </a:p>
        </p:txBody>
      </p:sp>
    </p:spTree>
    <p:extLst>
      <p:ext uri="{BB962C8B-B14F-4D97-AF65-F5344CB8AC3E}">
        <p14:creationId xmlns:p14="http://schemas.microsoft.com/office/powerpoint/2010/main" val="19276973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780696"/>
          </a:xfrm>
        </p:spPr>
        <p:txBody>
          <a:bodyPr>
            <a:normAutofit/>
          </a:bodyPr>
          <a:lstStyle/>
          <a:p>
            <a:r>
              <a:rPr lang="fr-FR" sz="4400" dirty="0" smtClean="0"/>
              <a:t>Aide et soutien</a:t>
            </a:r>
            <a:endParaRPr lang="fr-FR" sz="4400" dirty="0"/>
          </a:p>
        </p:txBody>
      </p:sp>
      <p:sp>
        <p:nvSpPr>
          <p:cNvPr id="3" name="Espace réservé du texte 2"/>
          <p:cNvSpPr>
            <a:spLocks noGrp="1"/>
          </p:cNvSpPr>
          <p:nvPr>
            <p:ph type="body" idx="1"/>
          </p:nvPr>
        </p:nvSpPr>
        <p:spPr>
          <a:xfrm>
            <a:off x="683568" y="2049568"/>
            <a:ext cx="3384376" cy="443328"/>
          </a:xfrm>
        </p:spPr>
        <p:txBody>
          <a:bodyPr/>
          <a:lstStyle/>
          <a:p>
            <a:r>
              <a:rPr lang="fr-FR" b="0" dirty="0" smtClean="0">
                <a:latin typeface="+mj-lt"/>
              </a:rPr>
              <a:t>3.5 </a:t>
            </a:r>
            <a:r>
              <a:rPr lang="fr-FR" b="0" dirty="0">
                <a:latin typeface="+mj-lt"/>
              </a:rPr>
              <a:t>Aide et soutien </a:t>
            </a:r>
            <a:r>
              <a:rPr lang="fr-FR" b="0" dirty="0" smtClean="0">
                <a:latin typeface="+mj-lt"/>
              </a:rPr>
              <a:t>du </a:t>
            </a:r>
            <a:r>
              <a:rPr lang="fr-FR" b="0" dirty="0">
                <a:latin typeface="+mj-lt"/>
              </a:rPr>
              <a:t>recteur </a:t>
            </a:r>
            <a:r>
              <a:rPr lang="fr-FR" sz="2800" b="0" dirty="0">
                <a:latin typeface="+mj-lt"/>
              </a:rPr>
              <a:t> </a:t>
            </a:r>
            <a:r>
              <a:rPr lang="fr-FR" dirty="0"/>
              <a:t/>
            </a:r>
            <a:br>
              <a:rPr lang="fr-FR" dirty="0"/>
            </a:br>
            <a:endParaRPr lang="fr-FR" dirty="0"/>
          </a:p>
        </p:txBody>
      </p:sp>
      <p:sp>
        <p:nvSpPr>
          <p:cNvPr id="4" name="Espace réservé du texte 3"/>
          <p:cNvSpPr>
            <a:spLocks noGrp="1"/>
          </p:cNvSpPr>
          <p:nvPr>
            <p:ph type="body" sz="half" idx="3"/>
          </p:nvPr>
        </p:nvSpPr>
        <p:spPr>
          <a:xfrm>
            <a:off x="4572000" y="1844824"/>
            <a:ext cx="4041775" cy="654843"/>
          </a:xfrm>
        </p:spPr>
        <p:txBody>
          <a:bodyPr>
            <a:noAutofit/>
          </a:bodyPr>
          <a:lstStyle/>
          <a:p>
            <a:r>
              <a:rPr lang="fr-FR" b="0" dirty="0" smtClean="0">
                <a:latin typeface="+mj-lt"/>
              </a:rPr>
              <a:t>3.6 </a:t>
            </a:r>
            <a:r>
              <a:rPr lang="fr-FR" b="0" dirty="0">
                <a:latin typeface="+mj-lt"/>
              </a:rPr>
              <a:t>Soutien en cas de remise en </a:t>
            </a:r>
            <a:r>
              <a:rPr lang="fr-FR" b="0" dirty="0" smtClean="0">
                <a:latin typeface="+mj-lt"/>
              </a:rPr>
              <a:t>cause</a:t>
            </a:r>
            <a:endParaRPr lang="fr-FR" b="0" dirty="0">
              <a:latin typeface="+mj-lt"/>
            </a:endParaRPr>
          </a:p>
        </p:txBody>
      </p:sp>
      <p:graphicFrame>
        <p:nvGraphicFramePr>
          <p:cNvPr id="7" name="Espace réservé du contenu 6"/>
          <p:cNvGraphicFramePr>
            <a:graphicFrameLocks noGrp="1"/>
          </p:cNvGraphicFramePr>
          <p:nvPr>
            <p:ph sz="quarter" idx="2"/>
            <p:extLst>
              <p:ext uri="{D42A27DB-BD31-4B8C-83A1-F6EECF244321}">
                <p14:modId xmlns:p14="http://schemas.microsoft.com/office/powerpoint/2010/main" val="945358738"/>
              </p:ext>
            </p:extLst>
          </p:nvPr>
        </p:nvGraphicFramePr>
        <p:xfrm>
          <a:off x="457200" y="2514600"/>
          <a:ext cx="4040188" cy="3846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Espace réservé du contenu 7"/>
          <p:cNvGraphicFramePr>
            <a:graphicFrameLocks noGrp="1"/>
          </p:cNvGraphicFramePr>
          <p:nvPr>
            <p:ph sz="quarter" idx="4"/>
            <p:extLst>
              <p:ext uri="{D42A27DB-BD31-4B8C-83A1-F6EECF244321}">
                <p14:modId xmlns:p14="http://schemas.microsoft.com/office/powerpoint/2010/main" val="487790468"/>
              </p:ext>
            </p:extLst>
          </p:nvPr>
        </p:nvGraphicFramePr>
        <p:xfrm>
          <a:off x="4645025" y="2514600"/>
          <a:ext cx="4041775" cy="38465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146527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88640"/>
            <a:ext cx="8964488" cy="6984776"/>
          </a:xfrm>
        </p:spPr>
        <p:txBody>
          <a:bodyPr>
            <a:normAutofit fontScale="25000" lnSpcReduction="20000"/>
          </a:bodyPr>
          <a:lstStyle/>
          <a:p>
            <a:r>
              <a:rPr lang="fr-FR" sz="16000" dirty="0" smtClean="0">
                <a:solidFill>
                  <a:srgbClr val="0070C0"/>
                </a:solidFill>
                <a:latin typeface="+mj-lt"/>
              </a:rPr>
              <a:t>Soutien du recteur 3.5: commentaires</a:t>
            </a:r>
          </a:p>
          <a:p>
            <a:r>
              <a:rPr lang="fr-FR" sz="5600" dirty="0"/>
              <a:t/>
            </a:r>
            <a:br>
              <a:rPr lang="fr-FR" sz="5600" dirty="0"/>
            </a:br>
            <a:r>
              <a:rPr lang="fr-FR" sz="5500" dirty="0"/>
              <a:t>- </a:t>
            </a:r>
            <a:r>
              <a:rPr lang="fr-FR" sz="7200" dirty="0" smtClean="0"/>
              <a:t>Nous </a:t>
            </a:r>
            <a:r>
              <a:rPr lang="fr-FR" sz="7200" dirty="0"/>
              <a:t>voyons peu le </a:t>
            </a:r>
            <a:r>
              <a:rPr lang="fr-FR" sz="7200" dirty="0" smtClean="0"/>
              <a:t>recteur (plusieurs </a:t>
            </a:r>
            <a:r>
              <a:rPr lang="fr-FR" sz="7200" b="1" dirty="0" smtClean="0"/>
              <a:t>occurrences</a:t>
            </a:r>
            <a:r>
              <a:rPr lang="fr-FR" sz="7200" dirty="0" smtClean="0"/>
              <a:t>);</a:t>
            </a:r>
            <a:r>
              <a:rPr lang="fr-FR" sz="7200" dirty="0"/>
              <a:t/>
            </a:r>
            <a:br>
              <a:rPr lang="fr-FR" sz="7200" dirty="0"/>
            </a:br>
            <a:r>
              <a:rPr lang="fr-FR" sz="7200" dirty="0"/>
              <a:t>- Pour cela il faudrait le voir souvent et avoir un espace pour exprimer les éventuelles </a:t>
            </a:r>
            <a:r>
              <a:rPr lang="fr-FR" sz="7200" dirty="0" smtClean="0"/>
              <a:t>difficultés;</a:t>
            </a:r>
            <a:r>
              <a:rPr lang="fr-FR" sz="7200" dirty="0"/>
              <a:t/>
            </a:r>
            <a:br>
              <a:rPr lang="fr-FR" sz="7200" dirty="0"/>
            </a:br>
            <a:r>
              <a:rPr lang="fr-FR" sz="7200" dirty="0"/>
              <a:t>- </a:t>
            </a:r>
            <a:r>
              <a:rPr lang="fr-FR" sz="7200" dirty="0" smtClean="0"/>
              <a:t>Rencontres </a:t>
            </a:r>
            <a:r>
              <a:rPr lang="fr-FR" sz="7200" dirty="0"/>
              <a:t>avec le Recteur sont extrêmement ponctuelles mais il est à </a:t>
            </a:r>
            <a:r>
              <a:rPr lang="fr-FR" sz="7200" dirty="0" smtClean="0"/>
              <a:t>l'écoute;</a:t>
            </a:r>
            <a:r>
              <a:rPr lang="fr-FR" sz="7200" dirty="0"/>
              <a:t/>
            </a:r>
            <a:br>
              <a:rPr lang="fr-FR" sz="7200" dirty="0"/>
            </a:br>
            <a:r>
              <a:rPr lang="fr-FR" sz="7200" dirty="0" smtClean="0"/>
              <a:t>- </a:t>
            </a:r>
            <a:r>
              <a:rPr lang="fr-FR" sz="7200" dirty="0"/>
              <a:t>J</a:t>
            </a:r>
            <a:r>
              <a:rPr lang="fr-FR" sz="7200" dirty="0" smtClean="0"/>
              <a:t>e </a:t>
            </a:r>
            <a:r>
              <a:rPr lang="fr-FR" sz="7200" dirty="0"/>
              <a:t>ne le sollicite que rarement mais il est à </a:t>
            </a:r>
            <a:r>
              <a:rPr lang="fr-FR" sz="7200" dirty="0" smtClean="0"/>
              <a:t>l'écoute;</a:t>
            </a:r>
            <a:r>
              <a:rPr lang="fr-FR" sz="7200" dirty="0"/>
              <a:t/>
            </a:r>
            <a:br>
              <a:rPr lang="fr-FR" sz="7200" dirty="0"/>
            </a:br>
            <a:r>
              <a:rPr lang="fr-FR" sz="7200" dirty="0" smtClean="0"/>
              <a:t>- Pour </a:t>
            </a:r>
            <a:r>
              <a:rPr lang="fr-FR" sz="7200" dirty="0"/>
              <a:t>peu qu'il/elle soit au courant de nos difficultés; Charge à nous de l'en </a:t>
            </a:r>
            <a:r>
              <a:rPr lang="fr-FR" sz="7200" dirty="0" smtClean="0"/>
              <a:t>informer,</a:t>
            </a:r>
            <a:r>
              <a:rPr lang="fr-FR" sz="7200" dirty="0"/>
              <a:t/>
            </a:r>
            <a:br>
              <a:rPr lang="fr-FR" sz="7200" dirty="0"/>
            </a:br>
            <a:r>
              <a:rPr lang="fr-FR" sz="7200" dirty="0" smtClean="0"/>
              <a:t>- Il </a:t>
            </a:r>
            <a:r>
              <a:rPr lang="fr-FR" sz="7200" dirty="0"/>
              <a:t>ne semble pas conscient des difficultés que nous pouvons </a:t>
            </a:r>
            <a:r>
              <a:rPr lang="fr-FR" sz="7200" dirty="0" smtClean="0"/>
              <a:t>avoir;</a:t>
            </a:r>
            <a:r>
              <a:rPr lang="fr-FR" sz="7200" dirty="0"/>
              <a:t/>
            </a:r>
            <a:br>
              <a:rPr lang="fr-FR" sz="7200" dirty="0"/>
            </a:br>
            <a:r>
              <a:rPr lang="fr-FR" sz="7200" dirty="0"/>
              <a:t>- Le problème est d'avoir accès au recteur directement</a:t>
            </a:r>
            <a:r>
              <a:rPr lang="fr-FR" sz="7200" dirty="0" smtClean="0"/>
              <a:t>. </a:t>
            </a:r>
            <a:r>
              <a:rPr lang="fr-FR" sz="7200" dirty="0"/>
              <a:t>lorsque c'est le cas, elle écoute mais la plus part du temps, tout est filtré par le cabinet ou le DAP et c'est plus </a:t>
            </a:r>
            <a:r>
              <a:rPr lang="fr-FR" sz="7200" dirty="0" smtClean="0"/>
              <a:t>compliqué;</a:t>
            </a:r>
            <a:r>
              <a:rPr lang="fr-FR" sz="7200" dirty="0"/>
              <a:t/>
            </a:r>
            <a:br>
              <a:rPr lang="fr-FR" sz="7200" dirty="0"/>
            </a:br>
            <a:r>
              <a:rPr lang="fr-FR" sz="7200" dirty="0"/>
              <a:t>- Pas accès au recteur =&gt; uniquement contact avec le SG. Pas d'amélioration pour prise en compte de la particularité de ma situation : unique IPR STI (stagiaire...) pour 2 postes. Impression de "du moment que le travail est fait..." </a:t>
            </a:r>
            <a:br>
              <a:rPr lang="fr-FR" sz="7200" dirty="0"/>
            </a:br>
            <a:r>
              <a:rPr lang="fr-FR" sz="7200" dirty="0" smtClean="0"/>
              <a:t>- </a:t>
            </a:r>
            <a:r>
              <a:rPr lang="fr-FR" sz="7200" dirty="0"/>
              <a:t>Il reste disponible et accessible si </a:t>
            </a:r>
            <a:r>
              <a:rPr lang="fr-FR" sz="7200" dirty="0" smtClean="0"/>
              <a:t>besoin;</a:t>
            </a:r>
            <a:r>
              <a:rPr lang="fr-FR" sz="7200" dirty="0"/>
              <a:t/>
            </a:r>
            <a:br>
              <a:rPr lang="fr-FR" sz="7200" dirty="0"/>
            </a:br>
            <a:r>
              <a:rPr lang="fr-FR" sz="7200" dirty="0" smtClean="0"/>
              <a:t>- </a:t>
            </a:r>
            <a:r>
              <a:rPr lang="fr-FR" sz="7200" dirty="0"/>
              <a:t>Les contacts directs avec le recteur sont trop peu fréquent pour l'IPR de base. Des échelons intermédiaires peuvent tout brouiller. Les recteurs sont plus à l'écoute des chefs d' EPLE. </a:t>
            </a:r>
            <a:br>
              <a:rPr lang="fr-FR" sz="7200" dirty="0"/>
            </a:br>
            <a:r>
              <a:rPr lang="fr-FR" sz="7200" dirty="0"/>
              <a:t>- Des exigences très au delà du raisonnable. Le poids des chefs d'établissement est dominant...</a:t>
            </a:r>
            <a:br>
              <a:rPr lang="fr-FR" sz="7200" dirty="0"/>
            </a:br>
            <a:r>
              <a:rPr lang="fr-FR" sz="7200" dirty="0" smtClean="0"/>
              <a:t>- Manque </a:t>
            </a:r>
            <a:r>
              <a:rPr lang="fr-FR" sz="7200" dirty="0"/>
              <a:t>de soutien, parfois même </a:t>
            </a:r>
            <a:r>
              <a:rPr lang="fr-FR" sz="7200" dirty="0" smtClean="0"/>
              <a:t>verbal;</a:t>
            </a:r>
            <a:r>
              <a:rPr lang="fr-FR" sz="7200" dirty="0"/>
              <a:t/>
            </a:r>
            <a:br>
              <a:rPr lang="fr-FR" sz="7200" dirty="0"/>
            </a:br>
            <a:r>
              <a:rPr lang="fr-FR" sz="7200" dirty="0" smtClean="0"/>
              <a:t>- </a:t>
            </a:r>
            <a:r>
              <a:rPr lang="fr-FR" sz="7200" dirty="0"/>
              <a:t>Je n'ai jamais pu obtenir de rendez vous avec le recteur. Ni ma situation personnelle, ni les dossiers dont je m'occupe ne le </a:t>
            </a:r>
            <a:r>
              <a:rPr lang="fr-FR" sz="7200" dirty="0" smtClean="0"/>
              <a:t>justifiaient </a:t>
            </a:r>
            <a:r>
              <a:rPr lang="fr-FR" sz="7200" dirty="0"/>
              <a:t>semble </a:t>
            </a:r>
            <a:r>
              <a:rPr lang="fr-FR" sz="7200" dirty="0" smtClean="0"/>
              <a:t>t-il;</a:t>
            </a:r>
            <a:endParaRPr lang="fr-FR" sz="7200" dirty="0"/>
          </a:p>
        </p:txBody>
      </p:sp>
    </p:spTree>
    <p:extLst>
      <p:ext uri="{BB962C8B-B14F-4D97-AF65-F5344CB8AC3E}">
        <p14:creationId xmlns:p14="http://schemas.microsoft.com/office/powerpoint/2010/main" val="11996829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5449"/>
            <a:ext cx="8424936" cy="6186309"/>
          </a:xfrm>
          <a:prstGeom prst="rect">
            <a:avLst/>
          </a:prstGeom>
        </p:spPr>
        <p:txBody>
          <a:bodyPr wrap="square">
            <a:spAutoFit/>
          </a:bodyPr>
          <a:lstStyle/>
          <a:p>
            <a:r>
              <a:rPr lang="fr-FR" sz="3600" dirty="0" smtClean="0">
                <a:solidFill>
                  <a:srgbClr val="0070C0"/>
                </a:solidFill>
                <a:latin typeface="+mj-lt"/>
              </a:rPr>
              <a:t>Soutien en cas de remise en cause 3.6 : commentaires</a:t>
            </a:r>
            <a:r>
              <a:rPr lang="fr-FR" sz="4800" dirty="0">
                <a:solidFill>
                  <a:srgbClr val="0070C0"/>
                </a:solidFill>
                <a:latin typeface="+mj-lt"/>
              </a:rPr>
              <a:t/>
            </a:r>
            <a:br>
              <a:rPr lang="fr-FR" sz="4800" dirty="0">
                <a:solidFill>
                  <a:srgbClr val="0070C0"/>
                </a:solidFill>
                <a:latin typeface="+mj-lt"/>
              </a:rPr>
            </a:br>
            <a:r>
              <a:rPr lang="fr-FR" dirty="0" smtClean="0"/>
              <a:t> </a:t>
            </a:r>
            <a:r>
              <a:rPr lang="fr-FR" dirty="0"/>
              <a:t>Certains </a:t>
            </a:r>
            <a:r>
              <a:rPr lang="fr-FR" dirty="0" smtClean="0"/>
              <a:t> personnels de direction </a:t>
            </a:r>
            <a:r>
              <a:rPr lang="fr-FR" b="1" dirty="0"/>
              <a:t>remettent en cause </a:t>
            </a:r>
            <a:r>
              <a:rPr lang="fr-FR" dirty="0"/>
              <a:t>l'ensemble des </a:t>
            </a:r>
            <a:r>
              <a:rPr lang="fr-FR" dirty="0" smtClean="0"/>
              <a:t>IA-IPR </a:t>
            </a:r>
            <a:r>
              <a:rPr lang="fr-FR" dirty="0"/>
              <a:t>en </a:t>
            </a:r>
            <a:r>
              <a:rPr lang="fr-FR" dirty="0" smtClean="0"/>
              <a:t>réunion </a:t>
            </a:r>
            <a:r>
              <a:rPr lang="fr-FR" dirty="0"/>
              <a:t>de manière illégitime...ils ne connaissent pas toutes nos </a:t>
            </a:r>
            <a:r>
              <a:rPr lang="fr-FR" dirty="0" smtClean="0"/>
              <a:t>missions;</a:t>
            </a:r>
            <a:r>
              <a:rPr lang="fr-FR" dirty="0"/>
              <a:t/>
            </a:r>
            <a:br>
              <a:rPr lang="fr-FR" dirty="0"/>
            </a:br>
            <a:r>
              <a:rPr lang="fr-FR" dirty="0" smtClean="0"/>
              <a:t>- </a:t>
            </a:r>
            <a:r>
              <a:rPr lang="fr-FR" dirty="0"/>
              <a:t>La maîtrise d'ouvrage dans la pédagogie doit être </a:t>
            </a:r>
            <a:r>
              <a:rPr lang="fr-FR" b="1" dirty="0"/>
              <a:t>conquis</a:t>
            </a:r>
            <a:r>
              <a:rPr lang="fr-FR" dirty="0"/>
              <a:t> à tout moment au niveau académique</a:t>
            </a:r>
            <a:r>
              <a:rPr lang="fr-FR" dirty="0" smtClean="0"/>
              <a:t>. Bonne </a:t>
            </a:r>
            <a:r>
              <a:rPr lang="fr-FR" b="1" dirty="0"/>
              <a:t>entente</a:t>
            </a:r>
            <a:r>
              <a:rPr lang="fr-FR" dirty="0"/>
              <a:t> avec presque tous les chefs </a:t>
            </a:r>
            <a:r>
              <a:rPr lang="fr-FR" dirty="0" smtClean="0"/>
              <a:t>d'établissement;</a:t>
            </a:r>
            <a:r>
              <a:rPr lang="fr-FR" dirty="0"/>
              <a:t/>
            </a:r>
            <a:br>
              <a:rPr lang="fr-FR" dirty="0"/>
            </a:br>
            <a:r>
              <a:rPr lang="fr-FR" dirty="0" smtClean="0"/>
              <a:t>- </a:t>
            </a:r>
            <a:r>
              <a:rPr lang="fr-FR" dirty="0"/>
              <a:t>Je n'ai pas le sentiment d'avoir déjà été remis en cause. J'imagine que je bénéficierais d'un certain soutien, le cas échéant, mais c'est purement </a:t>
            </a:r>
            <a:r>
              <a:rPr lang="fr-FR" dirty="0" smtClean="0"/>
              <a:t>hypothétique;</a:t>
            </a:r>
            <a:r>
              <a:rPr lang="fr-FR" dirty="0"/>
              <a:t/>
            </a:r>
            <a:br>
              <a:rPr lang="fr-FR" dirty="0"/>
            </a:br>
            <a:r>
              <a:rPr lang="fr-FR" dirty="0"/>
              <a:t>- Oui, notre rectrice nous soutient </a:t>
            </a:r>
            <a:r>
              <a:rPr lang="fr-FR" dirty="0" smtClean="0"/>
              <a:t>parfaitement;</a:t>
            </a:r>
            <a:r>
              <a:rPr lang="fr-FR" dirty="0"/>
              <a:t/>
            </a:r>
            <a:br>
              <a:rPr lang="fr-FR" dirty="0"/>
            </a:br>
            <a:r>
              <a:rPr lang="fr-FR" dirty="0"/>
              <a:t>- </a:t>
            </a:r>
            <a:r>
              <a:rPr lang="fr-FR" dirty="0" smtClean="0"/>
              <a:t>J'en </a:t>
            </a:r>
            <a:r>
              <a:rPr lang="fr-FR" dirty="0"/>
              <a:t>doute même si cela ne m'est jamais </a:t>
            </a:r>
            <a:r>
              <a:rPr lang="fr-FR" dirty="0" smtClean="0"/>
              <a:t>arrivé;</a:t>
            </a:r>
            <a:r>
              <a:rPr lang="fr-FR" dirty="0"/>
              <a:t/>
            </a:r>
            <a:br>
              <a:rPr lang="fr-FR" dirty="0"/>
            </a:br>
            <a:r>
              <a:rPr lang="fr-FR" dirty="0"/>
              <a:t>- récemment l'impression de ne pas être soutenu dans cas, lors de la remise en cause des journées de formation réforme du collège par les </a:t>
            </a:r>
            <a:r>
              <a:rPr lang="fr-FR" dirty="0" smtClean="0"/>
              <a:t>IA-DASEN </a:t>
            </a:r>
            <a:r>
              <a:rPr lang="fr-FR" dirty="0"/>
              <a:t>et les Chefs </a:t>
            </a:r>
            <a:r>
              <a:rPr lang="fr-FR" dirty="0" smtClean="0"/>
              <a:t>d'établissement;</a:t>
            </a:r>
            <a:r>
              <a:rPr lang="fr-FR" dirty="0"/>
              <a:t/>
            </a:r>
            <a:br>
              <a:rPr lang="fr-FR" dirty="0"/>
            </a:br>
            <a:r>
              <a:rPr lang="fr-FR" dirty="0" smtClean="0"/>
              <a:t>- </a:t>
            </a:r>
            <a:r>
              <a:rPr lang="fr-FR" dirty="0"/>
              <a:t>Mais ce ne sont pas les personnes qui sont en cause, mais le temps qui court trop vite pour revenir en détail sur des </a:t>
            </a:r>
            <a:r>
              <a:rPr lang="fr-FR" b="1" dirty="0"/>
              <a:t>situations</a:t>
            </a:r>
            <a:r>
              <a:rPr lang="fr-FR" dirty="0"/>
              <a:t> </a:t>
            </a:r>
            <a:r>
              <a:rPr lang="fr-FR" dirty="0" smtClean="0"/>
              <a:t>inacceptables;</a:t>
            </a:r>
            <a:r>
              <a:rPr lang="fr-FR" dirty="0"/>
              <a:t/>
            </a:r>
            <a:br>
              <a:rPr lang="fr-FR" dirty="0"/>
            </a:br>
            <a:r>
              <a:rPr lang="fr-FR" dirty="0" smtClean="0"/>
              <a:t>- Remise </a:t>
            </a:r>
            <a:r>
              <a:rPr lang="fr-FR" dirty="0"/>
              <a:t>en cause en raison d'une journée réforme : l'inspection a été </a:t>
            </a:r>
            <a:r>
              <a:rPr lang="fr-FR" dirty="0" smtClean="0"/>
              <a:t>désavouée;</a:t>
            </a:r>
            <a:r>
              <a:rPr lang="fr-FR" dirty="0"/>
              <a:t/>
            </a:r>
            <a:br>
              <a:rPr lang="fr-FR" dirty="0"/>
            </a:br>
            <a:r>
              <a:rPr lang="fr-FR" dirty="0"/>
              <a:t>- Il est même assez difficile de se faire entendre directement dans ce cas. la parole d'un CE auprès d'un </a:t>
            </a:r>
            <a:r>
              <a:rPr lang="fr-FR" dirty="0" smtClean="0"/>
              <a:t>IA-DASEN </a:t>
            </a:r>
            <a:r>
              <a:rPr lang="fr-FR" dirty="0"/>
              <a:t>pèse plus lourd que celle d'un </a:t>
            </a:r>
            <a:r>
              <a:rPr lang="fr-FR" dirty="0" smtClean="0"/>
              <a:t>IA-IPR;</a:t>
            </a:r>
            <a:r>
              <a:rPr lang="fr-FR" dirty="0"/>
              <a:t/>
            </a:r>
            <a:br>
              <a:rPr lang="fr-FR" dirty="0"/>
            </a:br>
            <a:r>
              <a:rPr lang="fr-FR" dirty="0" smtClean="0"/>
              <a:t>		</a:t>
            </a:r>
            <a:endParaRPr lang="fr-FR" dirty="0"/>
          </a:p>
        </p:txBody>
      </p:sp>
    </p:spTree>
    <p:extLst>
      <p:ext uri="{BB962C8B-B14F-4D97-AF65-F5344CB8AC3E}">
        <p14:creationId xmlns:p14="http://schemas.microsoft.com/office/powerpoint/2010/main" val="19464127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u="sng" dirty="0"/>
              <a:t>4.    Reconnaissance et évaluation</a:t>
            </a:r>
            <a:endParaRPr lang="fr-FR" dirty="0"/>
          </a:p>
        </p:txBody>
      </p:sp>
    </p:spTree>
    <p:extLst>
      <p:ext uri="{BB962C8B-B14F-4D97-AF65-F5344CB8AC3E}">
        <p14:creationId xmlns:p14="http://schemas.microsoft.com/office/powerpoint/2010/main" val="21061317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4.1 modalités </a:t>
            </a:r>
            <a:r>
              <a:rPr lang="fr-FR" dirty="0"/>
              <a:t>d'évaluation de </a:t>
            </a:r>
            <a:r>
              <a:rPr lang="fr-FR" dirty="0" smtClean="0"/>
              <a:t>la lettre </a:t>
            </a:r>
            <a:r>
              <a:rPr lang="fr-FR" dirty="0"/>
              <a:t>de mission </a:t>
            </a:r>
            <a:r>
              <a:rPr lang="fr-FR" dirty="0" smtClean="0"/>
              <a:t>sont précisées</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3215733"/>
              </p:ext>
            </p:extLst>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71166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780696"/>
          </a:xfrm>
        </p:spPr>
        <p:txBody>
          <a:bodyPr>
            <a:noAutofit/>
          </a:bodyPr>
          <a:lstStyle/>
          <a:p>
            <a:r>
              <a:rPr lang="fr-FR" sz="3600" dirty="0" smtClean="0"/>
              <a:t>4.1 </a:t>
            </a:r>
            <a:r>
              <a:rPr lang="fr-FR" sz="3600" dirty="0"/>
              <a:t>modalités d'évaluation par </a:t>
            </a:r>
            <a:r>
              <a:rPr lang="fr-FR" sz="3600" dirty="0" smtClean="0"/>
              <a:t>sous groupes</a:t>
            </a:r>
            <a:endParaRPr lang="fr-FR" sz="36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446030327"/>
              </p:ext>
            </p:extLst>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007804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64704"/>
            <a:ext cx="8229600" cy="1143000"/>
          </a:xfrm>
        </p:spPr>
        <p:txBody>
          <a:bodyPr>
            <a:normAutofit fontScale="90000"/>
          </a:bodyPr>
          <a:lstStyle/>
          <a:p>
            <a:r>
              <a:rPr lang="fr-FR" sz="4400" dirty="0" smtClean="0"/>
              <a:t>Evaluation 4.1: commentaires</a:t>
            </a:r>
            <a:r>
              <a:rPr lang="fr-FR" sz="5400" dirty="0" smtClean="0"/>
              <a:t/>
            </a:r>
            <a:br>
              <a:rPr lang="fr-FR" sz="5400" dirty="0" smtClean="0"/>
            </a:br>
            <a:endParaRPr lang="fr-FR" sz="3100" dirty="0"/>
          </a:p>
        </p:txBody>
      </p:sp>
      <p:sp>
        <p:nvSpPr>
          <p:cNvPr id="3" name="Espace réservé du contenu 2"/>
          <p:cNvSpPr>
            <a:spLocks noGrp="1"/>
          </p:cNvSpPr>
          <p:nvPr>
            <p:ph idx="1"/>
          </p:nvPr>
        </p:nvSpPr>
        <p:spPr>
          <a:xfrm>
            <a:off x="173212" y="1628800"/>
            <a:ext cx="8964488" cy="5904656"/>
          </a:xfrm>
        </p:spPr>
        <p:txBody>
          <a:bodyPr>
            <a:noAutofit/>
          </a:bodyPr>
          <a:lstStyle/>
          <a:p>
            <a:pPr marL="0" indent="0">
              <a:buNone/>
            </a:pPr>
            <a:r>
              <a:rPr lang="fr-FR" sz="2000" dirty="0" smtClean="0"/>
              <a:t>- Pas </a:t>
            </a:r>
            <a:r>
              <a:rPr lang="fr-FR" sz="2000" dirty="0"/>
              <a:t>de lettre de mission  (plusieurs </a:t>
            </a:r>
            <a:r>
              <a:rPr lang="fr-FR" sz="2000" b="1" dirty="0"/>
              <a:t>occurrences</a:t>
            </a:r>
            <a:r>
              <a:rPr lang="fr-FR" sz="2000" dirty="0"/>
              <a:t>)</a:t>
            </a:r>
          </a:p>
          <a:p>
            <a:pPr marL="0" indent="0">
              <a:buNone/>
            </a:pPr>
            <a:r>
              <a:rPr lang="fr-FR" sz="2000" dirty="0" smtClean="0"/>
              <a:t>- </a:t>
            </a:r>
            <a:r>
              <a:rPr lang="fr-FR" sz="2000" dirty="0"/>
              <a:t>Pas encore </a:t>
            </a:r>
            <a:r>
              <a:rPr lang="fr-FR" sz="2000" dirty="0" smtClean="0"/>
              <a:t>évalué (8 </a:t>
            </a:r>
            <a:r>
              <a:rPr lang="fr-FR" sz="2000" b="1" dirty="0" smtClean="0"/>
              <a:t>occurrences</a:t>
            </a:r>
            <a:r>
              <a:rPr lang="fr-FR" sz="2000" dirty="0" smtClean="0"/>
              <a:t>);</a:t>
            </a:r>
          </a:p>
          <a:p>
            <a:pPr marL="0" indent="0">
              <a:buNone/>
            </a:pPr>
            <a:r>
              <a:rPr lang="fr-FR" sz="2000" dirty="0" smtClean="0"/>
              <a:t> </a:t>
            </a:r>
            <a:r>
              <a:rPr lang="fr-FR" sz="2000" dirty="0"/>
              <a:t>Au bout de quatre années de service, je n'ai pas encore été </a:t>
            </a:r>
            <a:r>
              <a:rPr lang="fr-FR" sz="2000" dirty="0" smtClean="0"/>
              <a:t>évalué;</a:t>
            </a:r>
            <a:r>
              <a:rPr lang="fr-FR" sz="2000" dirty="0"/>
              <a:t/>
            </a:r>
            <a:br>
              <a:rPr lang="fr-FR" sz="2000" dirty="0"/>
            </a:br>
            <a:r>
              <a:rPr lang="fr-FR" sz="2000" dirty="0"/>
              <a:t>- aucune évaluation en 5 </a:t>
            </a:r>
            <a:r>
              <a:rPr lang="fr-FR" sz="2000" dirty="0" smtClean="0"/>
              <a:t>ans;</a:t>
            </a:r>
            <a:r>
              <a:rPr lang="fr-FR" sz="2000" dirty="0"/>
              <a:t/>
            </a:r>
            <a:br>
              <a:rPr lang="fr-FR" sz="2000" dirty="0"/>
            </a:br>
            <a:r>
              <a:rPr lang="fr-FR" sz="2000" dirty="0" smtClean="0"/>
              <a:t>- </a:t>
            </a:r>
            <a:r>
              <a:rPr lang="fr-FR" sz="2000" b="1" dirty="0"/>
              <a:t>Pas d'évaluation </a:t>
            </a:r>
            <a:r>
              <a:rPr lang="fr-FR" sz="2000" dirty="0" smtClean="0"/>
              <a:t>individuelle;</a:t>
            </a:r>
          </a:p>
          <a:p>
            <a:pPr marL="0" indent="0">
              <a:buNone/>
            </a:pPr>
            <a:r>
              <a:rPr lang="fr-FR" sz="2000" dirty="0" smtClean="0"/>
              <a:t>- </a:t>
            </a:r>
            <a:r>
              <a:rPr lang="fr-FR" sz="2000" dirty="0"/>
              <a:t>I</a:t>
            </a:r>
            <a:r>
              <a:rPr lang="fr-FR" sz="2000" dirty="0" smtClean="0"/>
              <a:t>l </a:t>
            </a:r>
            <a:r>
              <a:rPr lang="fr-FR" sz="2000" dirty="0"/>
              <a:t>n'y a pas d'évaluation à ma connaissance dans cette </a:t>
            </a:r>
            <a:r>
              <a:rPr lang="fr-FR" sz="2000" dirty="0" smtClean="0"/>
              <a:t>académie;</a:t>
            </a:r>
            <a:r>
              <a:rPr lang="fr-FR" sz="2000" dirty="0"/>
              <a:t/>
            </a:r>
            <a:br>
              <a:rPr lang="fr-FR" sz="2000" dirty="0"/>
            </a:br>
            <a:r>
              <a:rPr lang="fr-FR" sz="2000" dirty="0" smtClean="0"/>
              <a:t>- </a:t>
            </a:r>
            <a:r>
              <a:rPr lang="fr-FR" sz="2000" dirty="0"/>
              <a:t>4 ans IPR et jamais eu d'entretien </a:t>
            </a:r>
            <a:r>
              <a:rPr lang="fr-FR" sz="2000" dirty="0" smtClean="0"/>
              <a:t>d'évaluation;</a:t>
            </a:r>
            <a:r>
              <a:rPr lang="fr-FR" sz="2000" dirty="0"/>
              <a:t/>
            </a:r>
            <a:br>
              <a:rPr lang="fr-FR" sz="2000" dirty="0"/>
            </a:br>
            <a:r>
              <a:rPr lang="fr-FR" sz="2000" dirty="0" smtClean="0"/>
              <a:t>- </a:t>
            </a:r>
            <a:r>
              <a:rPr lang="fr-FR" sz="2000" dirty="0"/>
              <a:t>D</a:t>
            </a:r>
            <a:r>
              <a:rPr lang="fr-FR" sz="2000" dirty="0" smtClean="0"/>
              <a:t>epuis </a:t>
            </a:r>
            <a:r>
              <a:rPr lang="fr-FR" sz="2000" dirty="0"/>
              <a:t>9 ans, j'ai eu un entretien sur mon travail avec le recteur, fort sympathique au demeurant, lorsque j'ai pu accéder à la hors classe </a:t>
            </a:r>
            <a:r>
              <a:rPr lang="fr-FR" sz="2000" dirty="0" smtClean="0"/>
              <a:t>;</a:t>
            </a:r>
            <a:r>
              <a:rPr lang="fr-FR" sz="2000" dirty="0"/>
              <a:t/>
            </a:r>
            <a:br>
              <a:rPr lang="fr-FR" sz="2000" dirty="0"/>
            </a:br>
            <a:r>
              <a:rPr lang="fr-FR" sz="2000" dirty="0" smtClean="0"/>
              <a:t>- Pas </a:t>
            </a:r>
            <a:r>
              <a:rPr lang="fr-FR" sz="2000" dirty="0"/>
              <a:t>encore </a:t>
            </a:r>
            <a:r>
              <a:rPr lang="fr-FR" sz="2000" dirty="0" smtClean="0"/>
              <a:t>concerné;</a:t>
            </a:r>
          </a:p>
          <a:p>
            <a:pPr marL="0" indent="0">
              <a:buNone/>
            </a:pPr>
            <a:r>
              <a:rPr lang="fr-FR" sz="2000" dirty="0" smtClean="0"/>
              <a:t>- …</a:t>
            </a:r>
            <a:r>
              <a:rPr lang="fr-FR" sz="2000" dirty="0"/>
              <a:t/>
            </a:r>
            <a:br>
              <a:rPr lang="fr-FR" sz="2000" dirty="0"/>
            </a:br>
            <a:endParaRPr lang="fr-FR" sz="2000" dirty="0"/>
          </a:p>
        </p:txBody>
      </p:sp>
    </p:spTree>
    <p:extLst>
      <p:ext uri="{BB962C8B-B14F-4D97-AF65-F5344CB8AC3E}">
        <p14:creationId xmlns:p14="http://schemas.microsoft.com/office/powerpoint/2010/main" val="37814903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32656"/>
            <a:ext cx="8229600" cy="636680"/>
          </a:xfrm>
        </p:spPr>
        <p:txBody>
          <a:bodyPr>
            <a:normAutofit fontScale="90000"/>
          </a:bodyPr>
          <a:lstStyle/>
          <a:p>
            <a:r>
              <a:rPr lang="fr-FR" dirty="0" smtClean="0"/>
              <a:t>Perspectives de carrière</a:t>
            </a:r>
            <a:endParaRPr lang="fr-FR" dirty="0"/>
          </a:p>
        </p:txBody>
      </p:sp>
      <p:sp>
        <p:nvSpPr>
          <p:cNvPr id="3" name="Espace réservé du texte 2"/>
          <p:cNvSpPr>
            <a:spLocks noGrp="1"/>
          </p:cNvSpPr>
          <p:nvPr>
            <p:ph type="body" idx="1"/>
          </p:nvPr>
        </p:nvSpPr>
        <p:spPr>
          <a:xfrm>
            <a:off x="457200" y="1268760"/>
            <a:ext cx="4040188" cy="659352"/>
          </a:xfrm>
        </p:spPr>
        <p:txBody>
          <a:bodyPr/>
          <a:lstStyle/>
          <a:p>
            <a:r>
              <a:rPr lang="fr-FR" sz="2000" b="0" dirty="0" smtClean="0">
                <a:latin typeface="+mj-lt"/>
              </a:rPr>
              <a:t>4.2 </a:t>
            </a:r>
            <a:r>
              <a:rPr lang="fr-FR" sz="2000" b="0" dirty="0">
                <a:latin typeface="+mj-lt"/>
              </a:rPr>
              <a:t>L'information sur votre perspective de carrière au moment de votre évaluation est ?</a:t>
            </a:r>
          </a:p>
        </p:txBody>
      </p:sp>
      <p:sp>
        <p:nvSpPr>
          <p:cNvPr id="4" name="Espace réservé du texte 3"/>
          <p:cNvSpPr>
            <a:spLocks noGrp="1"/>
          </p:cNvSpPr>
          <p:nvPr>
            <p:ph type="body" sz="half" idx="3"/>
          </p:nvPr>
        </p:nvSpPr>
        <p:spPr>
          <a:xfrm>
            <a:off x="4645025" y="1196752"/>
            <a:ext cx="4041775" cy="654843"/>
          </a:xfrm>
        </p:spPr>
        <p:txBody>
          <a:bodyPr>
            <a:noAutofit/>
          </a:bodyPr>
          <a:lstStyle/>
          <a:p>
            <a:r>
              <a:rPr lang="fr-FR" sz="2000" b="0" dirty="0" smtClean="0">
                <a:latin typeface="+mj-lt"/>
              </a:rPr>
              <a:t>4.3 </a:t>
            </a:r>
            <a:r>
              <a:rPr lang="fr-FR" sz="2000" b="0" dirty="0">
                <a:latin typeface="+mj-lt"/>
              </a:rPr>
              <a:t>Les perspectives d'évolution de carrière (emplois fonctionnels, conseiller...) vous semblent</a:t>
            </a:r>
          </a:p>
        </p:txBody>
      </p:sp>
      <p:graphicFrame>
        <p:nvGraphicFramePr>
          <p:cNvPr id="8" name="Espace réservé du contenu 7"/>
          <p:cNvGraphicFramePr>
            <a:graphicFrameLocks noGrp="1"/>
          </p:cNvGraphicFramePr>
          <p:nvPr>
            <p:ph sz="quarter" idx="4"/>
            <p:extLst>
              <p:ext uri="{D42A27DB-BD31-4B8C-83A1-F6EECF244321}">
                <p14:modId xmlns:p14="http://schemas.microsoft.com/office/powerpoint/2010/main" val="2446671839"/>
              </p:ext>
            </p:extLst>
          </p:nvPr>
        </p:nvGraphicFramePr>
        <p:xfrm>
          <a:off x="4572000" y="1988840"/>
          <a:ext cx="4546724" cy="45665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Espace réservé du contenu 9"/>
          <p:cNvGraphicFramePr>
            <a:graphicFrameLocks noGrp="1"/>
          </p:cNvGraphicFramePr>
          <p:nvPr>
            <p:ph sz="quarter" idx="2"/>
            <p:extLst>
              <p:ext uri="{D42A27DB-BD31-4B8C-83A1-F6EECF244321}">
                <p14:modId xmlns:p14="http://schemas.microsoft.com/office/powerpoint/2010/main" val="564353945"/>
              </p:ext>
            </p:extLst>
          </p:nvPr>
        </p:nvGraphicFramePr>
        <p:xfrm>
          <a:off x="179512" y="1916832"/>
          <a:ext cx="4392488"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08568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p:txBody>
          <a:bodyPr>
            <a:noAutofit/>
          </a:bodyPr>
          <a:lstStyle/>
          <a:p>
            <a:r>
              <a:rPr lang="fr-FR" sz="4400" dirty="0" smtClean="0"/>
              <a:t>4.2 </a:t>
            </a:r>
            <a:r>
              <a:rPr lang="fr-FR" sz="4400" dirty="0"/>
              <a:t>L'information sur votre </a:t>
            </a:r>
            <a:r>
              <a:rPr lang="fr-FR" sz="4400" dirty="0" smtClean="0"/>
              <a:t>carrière par sous-groupes</a:t>
            </a:r>
            <a:endParaRPr lang="fr-FR" sz="4400"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2942093912"/>
              </p:ext>
            </p:extLst>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2712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19672" y="548680"/>
            <a:ext cx="6035040" cy="2350008"/>
          </a:xfrm>
        </p:spPr>
        <p:txBody>
          <a:bodyPr/>
          <a:lstStyle/>
          <a:p>
            <a:r>
              <a:rPr lang="fr-FR" dirty="0" smtClean="0">
                <a:solidFill>
                  <a:srgbClr val="C00000"/>
                </a:solidFill>
              </a:rPr>
              <a:t>Première  partie</a:t>
            </a:r>
            <a:endParaRPr lang="fr-FR" dirty="0">
              <a:solidFill>
                <a:srgbClr val="C00000"/>
              </a:solidFill>
            </a:endParaRPr>
          </a:p>
        </p:txBody>
      </p:sp>
      <p:sp>
        <p:nvSpPr>
          <p:cNvPr id="2" name="Espace réservé du texte 1"/>
          <p:cNvSpPr>
            <a:spLocks noGrp="1"/>
          </p:cNvSpPr>
          <p:nvPr>
            <p:ph type="body" idx="1"/>
          </p:nvPr>
        </p:nvSpPr>
        <p:spPr>
          <a:xfrm>
            <a:off x="2483768" y="3068960"/>
            <a:ext cx="5544616" cy="731520"/>
          </a:xfrm>
        </p:spPr>
        <p:txBody>
          <a:bodyPr>
            <a:noAutofit/>
          </a:bodyPr>
          <a:lstStyle/>
          <a:p>
            <a:r>
              <a:rPr lang="fr-FR" sz="3600" dirty="0" smtClean="0">
                <a:solidFill>
                  <a:srgbClr val="FFC000"/>
                </a:solidFill>
              </a:rPr>
              <a:t>Les conditions de travail</a:t>
            </a:r>
            <a:endParaRPr lang="fr-FR" sz="3600" dirty="0">
              <a:solidFill>
                <a:srgbClr val="FFC000"/>
              </a:solidFill>
            </a:endParaRPr>
          </a:p>
        </p:txBody>
      </p:sp>
    </p:spTree>
    <p:extLst>
      <p:ext uri="{BB962C8B-B14F-4D97-AF65-F5344CB8AC3E}">
        <p14:creationId xmlns:p14="http://schemas.microsoft.com/office/powerpoint/2010/main" val="22640848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4400" dirty="0" smtClean="0"/>
              <a:t>4.3 </a:t>
            </a:r>
            <a:r>
              <a:rPr lang="fr-FR" sz="4400" dirty="0"/>
              <a:t>Les perspectives d'évolution de </a:t>
            </a:r>
            <a:r>
              <a:rPr lang="fr-FR" sz="4400" dirty="0" smtClean="0"/>
              <a:t>carrière </a:t>
            </a:r>
            <a:r>
              <a:rPr lang="fr-FR" sz="4400" dirty="0"/>
              <a:t>par sous-groupes</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769603472"/>
              </p:ext>
            </p:extLst>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33932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3265140"/>
            <a:ext cx="8208912" cy="646331"/>
          </a:xfrm>
          <a:prstGeom prst="rect">
            <a:avLst/>
          </a:prstGeom>
        </p:spPr>
        <p:txBody>
          <a:bodyPr wrap="square">
            <a:spAutoFit/>
          </a:bodyPr>
          <a:lstStyle/>
          <a:p>
            <a:r>
              <a:rPr lang="fr-FR" dirty="0"/>
              <a:t/>
            </a:r>
            <a:br>
              <a:rPr lang="fr-FR" dirty="0"/>
            </a:br>
            <a:endParaRPr lang="fr-FR" dirty="0"/>
          </a:p>
        </p:txBody>
      </p:sp>
      <p:sp>
        <p:nvSpPr>
          <p:cNvPr id="2" name="Rectangle 1"/>
          <p:cNvSpPr/>
          <p:nvPr/>
        </p:nvSpPr>
        <p:spPr>
          <a:xfrm>
            <a:off x="395536" y="908720"/>
            <a:ext cx="8496944" cy="5909310"/>
          </a:xfrm>
          <a:prstGeom prst="rect">
            <a:avLst/>
          </a:prstGeom>
        </p:spPr>
        <p:txBody>
          <a:bodyPr wrap="square">
            <a:spAutoFit/>
          </a:bodyPr>
          <a:lstStyle/>
          <a:p>
            <a:r>
              <a:rPr lang="fr-FR" dirty="0"/>
              <a:t>- PAS D'ÉVOLUTION POSSIBLE si l'on n'est pas intéressé par le voie </a:t>
            </a:r>
            <a:r>
              <a:rPr lang="fr-FR" dirty="0" smtClean="0"/>
              <a:t>DSDEN;</a:t>
            </a:r>
          </a:p>
          <a:p>
            <a:r>
              <a:rPr lang="fr-FR" dirty="0" smtClean="0"/>
              <a:t>- Elles </a:t>
            </a:r>
            <a:r>
              <a:rPr lang="fr-FR" dirty="0"/>
              <a:t>sont réelles mais assez limitées dans les </a:t>
            </a:r>
            <a:r>
              <a:rPr lang="fr-FR" dirty="0" smtClean="0"/>
              <a:t>faits;</a:t>
            </a:r>
          </a:p>
          <a:p>
            <a:pPr marL="19050" indent="-19050">
              <a:buFontTx/>
              <a:buChar char="-"/>
            </a:pPr>
            <a:r>
              <a:rPr lang="fr-FR" dirty="0" smtClean="0"/>
              <a:t> Des </a:t>
            </a:r>
            <a:r>
              <a:rPr lang="fr-FR" dirty="0"/>
              <a:t>postes de conseiller du recteur ont été attribués à des professeurs ...ce qui est étonnant !</a:t>
            </a:r>
            <a:br>
              <a:rPr lang="fr-FR" dirty="0"/>
            </a:br>
            <a:r>
              <a:rPr lang="fr-FR" dirty="0" smtClean="0"/>
              <a:t>- </a:t>
            </a:r>
            <a:r>
              <a:rPr lang="fr-FR" dirty="0"/>
              <a:t>Je suis en réflexion et démarches sur le sujet depuis 2 ans : sans issues si l'on n'a pas de réseau </a:t>
            </a:r>
            <a:r>
              <a:rPr lang="fr-FR" dirty="0" smtClean="0"/>
              <a:t>personnel;</a:t>
            </a:r>
            <a:r>
              <a:rPr lang="fr-FR" dirty="0"/>
              <a:t/>
            </a:r>
            <a:br>
              <a:rPr lang="fr-FR" dirty="0"/>
            </a:br>
            <a:r>
              <a:rPr lang="fr-FR" dirty="0"/>
              <a:t>- Je ne suis pas encore assez longtemps dans le </a:t>
            </a:r>
            <a:r>
              <a:rPr lang="fr-FR" dirty="0" smtClean="0"/>
              <a:t>métier; </a:t>
            </a:r>
            <a:r>
              <a:rPr lang="fr-FR" dirty="0"/>
              <a:t/>
            </a:r>
            <a:br>
              <a:rPr lang="fr-FR" dirty="0"/>
            </a:br>
            <a:r>
              <a:rPr lang="fr-FR" dirty="0" smtClean="0"/>
              <a:t>- Mais </a:t>
            </a:r>
            <a:r>
              <a:rPr lang="fr-FR" dirty="0"/>
              <a:t>c'est uniquement une démarche et un travail personnel qui le permet (détachement prochain</a:t>
            </a:r>
            <a:r>
              <a:rPr lang="fr-FR" dirty="0" smtClean="0"/>
              <a:t>);</a:t>
            </a:r>
          </a:p>
          <a:p>
            <a:pPr marL="19050" indent="-19050">
              <a:buFontTx/>
              <a:buChar char="-"/>
            </a:pPr>
            <a:r>
              <a:rPr lang="fr-FR" dirty="0" smtClean="0"/>
              <a:t>- </a:t>
            </a:r>
            <a:r>
              <a:rPr lang="fr-FR" dirty="0"/>
              <a:t>Sans soutien ou </a:t>
            </a:r>
            <a:r>
              <a:rPr lang="fr-FR" b="1" dirty="0"/>
              <a:t>réseau</a:t>
            </a:r>
            <a:r>
              <a:rPr lang="fr-FR" dirty="0"/>
              <a:t> difficile d'évoluer </a:t>
            </a:r>
            <a:r>
              <a:rPr lang="fr-FR" dirty="0" smtClean="0"/>
              <a:t>réellement;</a:t>
            </a:r>
          </a:p>
          <a:p>
            <a:pPr marL="19050" indent="-19050">
              <a:buFontTx/>
              <a:buChar char="-"/>
            </a:pPr>
            <a:r>
              <a:rPr lang="fr-FR" dirty="0" smtClean="0"/>
              <a:t> - Personne </a:t>
            </a:r>
            <a:r>
              <a:rPr lang="fr-FR" dirty="0"/>
              <a:t>ne s'occupe de ma carrière (y compris moi-même, ce qui est sans doute le plus grave</a:t>
            </a:r>
            <a:r>
              <a:rPr lang="fr-FR" dirty="0" smtClean="0"/>
              <a:t>...);</a:t>
            </a:r>
            <a:r>
              <a:rPr lang="fr-FR" dirty="0"/>
              <a:t/>
            </a:r>
            <a:br>
              <a:rPr lang="fr-FR" dirty="0"/>
            </a:br>
            <a:r>
              <a:rPr lang="fr-FR" dirty="0" smtClean="0"/>
              <a:t>- Réelles mais </a:t>
            </a:r>
            <a:r>
              <a:rPr lang="fr-FR" dirty="0"/>
              <a:t>rares au regard du nombre </a:t>
            </a:r>
            <a:r>
              <a:rPr lang="fr-FR" dirty="0" smtClean="0"/>
              <a:t>d'IA-IPR;</a:t>
            </a:r>
            <a:r>
              <a:rPr lang="fr-FR" dirty="0"/>
              <a:t/>
            </a:r>
            <a:br>
              <a:rPr lang="fr-FR" dirty="0"/>
            </a:br>
            <a:r>
              <a:rPr lang="fr-FR" dirty="0" smtClean="0"/>
              <a:t>- </a:t>
            </a:r>
            <a:r>
              <a:rPr lang="fr-FR" dirty="0"/>
              <a:t>Sans intérêt / mes choix </a:t>
            </a:r>
            <a:r>
              <a:rPr lang="fr-FR" dirty="0" smtClean="0"/>
              <a:t>personnels;</a:t>
            </a:r>
            <a:r>
              <a:rPr lang="fr-FR" dirty="0"/>
              <a:t/>
            </a:r>
            <a:br>
              <a:rPr lang="fr-FR" dirty="0"/>
            </a:br>
            <a:r>
              <a:rPr lang="fr-FR" dirty="0"/>
              <a:t>- </a:t>
            </a:r>
            <a:r>
              <a:rPr lang="fr-FR" dirty="0" smtClean="0"/>
              <a:t>Trop </a:t>
            </a:r>
            <a:r>
              <a:rPr lang="fr-FR" dirty="0"/>
              <a:t>opaque, pas basées sur les compétences individuelles </a:t>
            </a:r>
            <a:r>
              <a:rPr lang="fr-FR" dirty="0" smtClean="0"/>
              <a:t>réelles;</a:t>
            </a:r>
            <a:r>
              <a:rPr lang="fr-FR" dirty="0"/>
              <a:t/>
            </a:r>
            <a:br>
              <a:rPr lang="fr-FR" dirty="0"/>
            </a:br>
            <a:r>
              <a:rPr lang="fr-FR" dirty="0"/>
              <a:t>- Tout cela me semble très flou, </a:t>
            </a:r>
            <a:r>
              <a:rPr lang="fr-FR" b="1" dirty="0"/>
              <a:t>opaque</a:t>
            </a:r>
            <a:r>
              <a:rPr lang="fr-FR" dirty="0"/>
              <a:t>. Et la BIEP offre peu de </a:t>
            </a:r>
            <a:r>
              <a:rPr lang="fr-FR" dirty="0" smtClean="0"/>
              <a:t>perspectives</a:t>
            </a:r>
            <a:r>
              <a:rPr lang="fr-FR" dirty="0"/>
              <a:t>;</a:t>
            </a:r>
            <a:endParaRPr lang="fr-FR" dirty="0" smtClean="0"/>
          </a:p>
          <a:p>
            <a:pPr marL="19050" indent="-19050">
              <a:buFontTx/>
              <a:buChar char="-"/>
            </a:pPr>
            <a:r>
              <a:rPr lang="fr-FR" dirty="0" smtClean="0"/>
              <a:t>Il </a:t>
            </a:r>
            <a:r>
              <a:rPr lang="fr-FR" dirty="0"/>
              <a:t>m'a été demandé ce que je voulais faire mais sans que cela donne lieu à une </a:t>
            </a:r>
            <a:r>
              <a:rPr lang="fr-FR" dirty="0" smtClean="0"/>
              <a:t>discussion;</a:t>
            </a:r>
          </a:p>
          <a:p>
            <a:pPr marL="285750" indent="-285750">
              <a:buFontTx/>
              <a:buChar char="-"/>
            </a:pPr>
            <a:r>
              <a:rPr lang="fr-FR" dirty="0" smtClean="0"/>
              <a:t>Je </a:t>
            </a:r>
            <a:r>
              <a:rPr lang="fr-FR" dirty="0"/>
              <a:t>n'ai plus aucune perspective de carrière </a:t>
            </a:r>
            <a:r>
              <a:rPr lang="fr-FR" dirty="0" smtClean="0"/>
              <a:t>!</a:t>
            </a:r>
          </a:p>
          <a:p>
            <a:pPr marL="285750" indent="-285750">
              <a:buFontTx/>
              <a:buChar char="-"/>
            </a:pPr>
            <a:r>
              <a:rPr lang="fr-FR" dirty="0" smtClean="0"/>
              <a:t>Suffisante </a:t>
            </a:r>
            <a:r>
              <a:rPr lang="fr-FR" dirty="0"/>
              <a:t>du fait de l'absence totale de </a:t>
            </a:r>
            <a:r>
              <a:rPr lang="fr-FR" b="1" dirty="0"/>
              <a:t>perspective</a:t>
            </a:r>
            <a:r>
              <a:rPr lang="fr-FR" dirty="0"/>
              <a:t> !</a:t>
            </a:r>
            <a:br>
              <a:rPr lang="fr-FR" dirty="0"/>
            </a:br>
            <a:endParaRPr lang="fr-FR" dirty="0"/>
          </a:p>
        </p:txBody>
      </p:sp>
      <p:sp>
        <p:nvSpPr>
          <p:cNvPr id="4" name="Rectangle 3"/>
          <p:cNvSpPr/>
          <p:nvPr/>
        </p:nvSpPr>
        <p:spPr>
          <a:xfrm>
            <a:off x="786011" y="367638"/>
            <a:ext cx="6904582" cy="523220"/>
          </a:xfrm>
          <a:prstGeom prst="rect">
            <a:avLst/>
          </a:prstGeom>
        </p:spPr>
        <p:txBody>
          <a:bodyPr wrap="none">
            <a:spAutoFit/>
          </a:bodyPr>
          <a:lstStyle/>
          <a:p>
            <a:r>
              <a:rPr lang="fr-FR" sz="2800" dirty="0" smtClean="0">
                <a:solidFill>
                  <a:srgbClr val="0070C0"/>
                </a:solidFill>
              </a:rPr>
              <a:t>Perspectives de carrière 4.4 : commentaires</a:t>
            </a:r>
            <a:endParaRPr lang="fr-FR" sz="2800" dirty="0">
              <a:solidFill>
                <a:srgbClr val="0070C0"/>
              </a:solidFill>
            </a:endParaRPr>
          </a:p>
        </p:txBody>
      </p:sp>
    </p:spTree>
    <p:extLst>
      <p:ext uri="{BB962C8B-B14F-4D97-AF65-F5344CB8AC3E}">
        <p14:creationId xmlns:p14="http://schemas.microsoft.com/office/powerpoint/2010/main" val="40522800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852704"/>
          </a:xfrm>
        </p:spPr>
        <p:txBody>
          <a:bodyPr>
            <a:normAutofit/>
          </a:bodyPr>
          <a:lstStyle/>
          <a:p>
            <a:r>
              <a:rPr lang="fr-FR" sz="4800" dirty="0" smtClean="0"/>
              <a:t>Sentiment d’équité</a:t>
            </a:r>
            <a:endParaRPr lang="fr-FR" sz="4800" dirty="0"/>
          </a:p>
        </p:txBody>
      </p:sp>
      <p:sp>
        <p:nvSpPr>
          <p:cNvPr id="3" name="Espace réservé du texte 2"/>
          <p:cNvSpPr>
            <a:spLocks noGrp="1"/>
          </p:cNvSpPr>
          <p:nvPr>
            <p:ph type="body" idx="1"/>
          </p:nvPr>
        </p:nvSpPr>
        <p:spPr/>
        <p:txBody>
          <a:bodyPr/>
          <a:lstStyle/>
          <a:p>
            <a:r>
              <a:rPr lang="fr-FR" b="0" dirty="0" smtClean="0">
                <a:latin typeface="+mj-lt"/>
              </a:rPr>
              <a:t>4.4 </a:t>
            </a:r>
            <a:r>
              <a:rPr lang="fr-FR" b="0" dirty="0">
                <a:latin typeface="+mj-lt"/>
              </a:rPr>
              <a:t>Vous êtes traité(e) équitablement au travail</a:t>
            </a:r>
          </a:p>
        </p:txBody>
      </p:sp>
      <p:sp>
        <p:nvSpPr>
          <p:cNvPr id="4" name="Espace réservé du texte 3"/>
          <p:cNvSpPr>
            <a:spLocks noGrp="1"/>
          </p:cNvSpPr>
          <p:nvPr>
            <p:ph type="body" sz="half" idx="3"/>
          </p:nvPr>
        </p:nvSpPr>
        <p:spPr/>
        <p:txBody>
          <a:bodyPr>
            <a:noAutofit/>
          </a:bodyPr>
          <a:lstStyle/>
          <a:p>
            <a:r>
              <a:rPr lang="fr-FR" b="0" dirty="0" smtClean="0">
                <a:latin typeface="+mj-lt"/>
              </a:rPr>
              <a:t>4.5 </a:t>
            </a:r>
            <a:r>
              <a:rPr lang="fr-FR" b="0" dirty="0">
                <a:latin typeface="+mj-lt"/>
              </a:rPr>
              <a:t>Les conflits sont résolus de manière équitable</a:t>
            </a:r>
          </a:p>
        </p:txBody>
      </p:sp>
      <p:graphicFrame>
        <p:nvGraphicFramePr>
          <p:cNvPr id="8" name="Espace réservé du contenu 7"/>
          <p:cNvGraphicFramePr>
            <a:graphicFrameLocks noGrp="1"/>
          </p:cNvGraphicFramePr>
          <p:nvPr>
            <p:ph sz="quarter" idx="4"/>
            <p:extLst>
              <p:ext uri="{D42A27DB-BD31-4B8C-83A1-F6EECF244321}">
                <p14:modId xmlns:p14="http://schemas.microsoft.com/office/powerpoint/2010/main" val="410888744"/>
              </p:ext>
            </p:extLst>
          </p:nvPr>
        </p:nvGraphicFramePr>
        <p:xfrm>
          <a:off x="4645025" y="2514600"/>
          <a:ext cx="4041775" cy="38465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Espace réservé du contenu 9"/>
          <p:cNvGraphicFramePr>
            <a:graphicFrameLocks noGrp="1"/>
          </p:cNvGraphicFramePr>
          <p:nvPr>
            <p:ph sz="quarter" idx="2"/>
            <p:extLst>
              <p:ext uri="{D42A27DB-BD31-4B8C-83A1-F6EECF244321}">
                <p14:modId xmlns:p14="http://schemas.microsoft.com/office/powerpoint/2010/main" val="3476069756"/>
              </p:ext>
            </p:extLst>
          </p:nvPr>
        </p:nvGraphicFramePr>
        <p:xfrm>
          <a:off x="457200" y="2514600"/>
          <a:ext cx="4040188" cy="384651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36653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229600" cy="564672"/>
          </a:xfrm>
        </p:spPr>
        <p:txBody>
          <a:bodyPr>
            <a:normAutofit fontScale="90000"/>
          </a:bodyPr>
          <a:lstStyle/>
          <a:p>
            <a:r>
              <a:rPr lang="fr-FR" dirty="0" smtClean="0"/>
              <a:t>Equité par sous-groupes</a:t>
            </a:r>
            <a:endParaRPr lang="fr-FR" dirty="0"/>
          </a:p>
        </p:txBody>
      </p:sp>
      <p:sp>
        <p:nvSpPr>
          <p:cNvPr id="3" name="Espace réservé du texte 2"/>
          <p:cNvSpPr>
            <a:spLocks noGrp="1"/>
          </p:cNvSpPr>
          <p:nvPr>
            <p:ph type="body" idx="1"/>
          </p:nvPr>
        </p:nvSpPr>
        <p:spPr>
          <a:xfrm>
            <a:off x="0" y="1340768"/>
            <a:ext cx="4497388" cy="659352"/>
          </a:xfrm>
        </p:spPr>
        <p:txBody>
          <a:bodyPr/>
          <a:lstStyle/>
          <a:p>
            <a:r>
              <a:rPr lang="fr-FR" sz="2200" b="0" dirty="0" smtClean="0">
                <a:latin typeface="+mj-lt"/>
              </a:rPr>
              <a:t>4.4 </a:t>
            </a:r>
            <a:r>
              <a:rPr lang="fr-FR" sz="2200" b="0" dirty="0">
                <a:latin typeface="+mj-lt"/>
              </a:rPr>
              <a:t>Vous êtes traité(e) équitablement au travail</a:t>
            </a:r>
          </a:p>
          <a:p>
            <a:endParaRPr lang="fr-FR" dirty="0"/>
          </a:p>
        </p:txBody>
      </p:sp>
      <p:sp>
        <p:nvSpPr>
          <p:cNvPr id="4" name="Espace réservé du texte 3"/>
          <p:cNvSpPr>
            <a:spLocks noGrp="1"/>
          </p:cNvSpPr>
          <p:nvPr>
            <p:ph type="body" sz="half" idx="3"/>
          </p:nvPr>
        </p:nvSpPr>
        <p:spPr>
          <a:xfrm>
            <a:off x="4645025" y="1406005"/>
            <a:ext cx="4041775" cy="654843"/>
          </a:xfrm>
        </p:spPr>
        <p:txBody>
          <a:bodyPr>
            <a:normAutofit fontScale="92500" lnSpcReduction="10000"/>
          </a:bodyPr>
          <a:lstStyle/>
          <a:p>
            <a:r>
              <a:rPr lang="fr-FR" b="0" dirty="0" smtClean="0">
                <a:latin typeface="+mj-lt"/>
              </a:rPr>
              <a:t>4.5 </a:t>
            </a:r>
            <a:r>
              <a:rPr lang="fr-FR" b="0" dirty="0">
                <a:latin typeface="+mj-lt"/>
              </a:rPr>
              <a:t>Les conflits sont résolus de manière équitable</a:t>
            </a:r>
          </a:p>
          <a:p>
            <a:endParaRPr lang="fr-FR" dirty="0"/>
          </a:p>
        </p:txBody>
      </p:sp>
      <p:graphicFrame>
        <p:nvGraphicFramePr>
          <p:cNvPr id="7" name="Espace réservé du contenu 6"/>
          <p:cNvGraphicFramePr>
            <a:graphicFrameLocks noGrp="1"/>
          </p:cNvGraphicFramePr>
          <p:nvPr>
            <p:ph sz="quarter" idx="2"/>
            <p:extLst>
              <p:ext uri="{D42A27DB-BD31-4B8C-83A1-F6EECF244321}">
                <p14:modId xmlns:p14="http://schemas.microsoft.com/office/powerpoint/2010/main" val="4106728988"/>
              </p:ext>
            </p:extLst>
          </p:nvPr>
        </p:nvGraphicFramePr>
        <p:xfrm>
          <a:off x="0" y="1484784"/>
          <a:ext cx="4716016" cy="55446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Espace réservé du contenu 7"/>
          <p:cNvGraphicFramePr>
            <a:graphicFrameLocks noGrp="1"/>
          </p:cNvGraphicFramePr>
          <p:nvPr>
            <p:ph sz="quarter" idx="4"/>
            <p:extLst>
              <p:ext uri="{D42A27DB-BD31-4B8C-83A1-F6EECF244321}">
                <p14:modId xmlns:p14="http://schemas.microsoft.com/office/powerpoint/2010/main" val="14831706"/>
              </p:ext>
            </p:extLst>
          </p:nvPr>
        </p:nvGraphicFramePr>
        <p:xfrm>
          <a:off x="4716016" y="1700808"/>
          <a:ext cx="4608512" cy="51571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2357503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188640"/>
            <a:ext cx="8640960" cy="6336704"/>
          </a:xfrm>
        </p:spPr>
        <p:txBody>
          <a:bodyPr>
            <a:noAutofit/>
          </a:bodyPr>
          <a:lstStyle/>
          <a:p>
            <a:pPr marL="0" indent="0">
              <a:buNone/>
            </a:pPr>
            <a:r>
              <a:rPr lang="fr-FR" sz="4000" dirty="0" smtClean="0">
                <a:solidFill>
                  <a:srgbClr val="0070C0"/>
                </a:solidFill>
                <a:latin typeface="+mj-lt"/>
              </a:rPr>
              <a:t>Equité 4.4: commentaires </a:t>
            </a:r>
          </a:p>
          <a:p>
            <a:pPr marL="0" indent="0">
              <a:buNone/>
            </a:pPr>
            <a:r>
              <a:rPr lang="fr-FR" sz="2400" dirty="0" smtClean="0"/>
              <a:t>-</a:t>
            </a:r>
            <a:r>
              <a:rPr lang="fr-FR" sz="2000" dirty="0" smtClean="0"/>
              <a:t> Tout </a:t>
            </a:r>
            <a:r>
              <a:rPr lang="fr-FR" sz="2000" dirty="0"/>
              <a:t>le monde travaille énormément, il me semble, avec plus ou moins d'efficacité et le temps que je passe est sans doute dû à des défauts d'organisation qu'il me sera difficile de </a:t>
            </a:r>
            <a:r>
              <a:rPr lang="fr-FR" sz="2000" dirty="0" smtClean="0"/>
              <a:t>revoir</a:t>
            </a:r>
          </a:p>
          <a:p>
            <a:pPr marL="0" indent="0">
              <a:buNone/>
            </a:pPr>
            <a:r>
              <a:rPr lang="fr-FR" sz="2000" dirty="0"/>
              <a:t>-</a:t>
            </a:r>
            <a:r>
              <a:rPr lang="fr-FR" sz="2000" dirty="0" smtClean="0"/>
              <a:t> </a:t>
            </a:r>
            <a:r>
              <a:rPr lang="fr-FR" sz="2000" dirty="0"/>
              <a:t>On prend en compte généralement ce que je fais et dis </a:t>
            </a:r>
            <a:r>
              <a:rPr lang="fr-FR" sz="2000" dirty="0" smtClean="0"/>
              <a:t>;</a:t>
            </a:r>
            <a:endParaRPr lang="fr-FR" sz="2000" dirty="0"/>
          </a:p>
          <a:p>
            <a:pPr marL="0" indent="0">
              <a:buNone/>
            </a:pPr>
            <a:r>
              <a:rPr lang="fr-FR" sz="2000" dirty="0" smtClean="0"/>
              <a:t>-C'est </a:t>
            </a:r>
            <a:r>
              <a:rPr lang="fr-FR" sz="2000" dirty="0"/>
              <a:t>le règne des </a:t>
            </a:r>
            <a:r>
              <a:rPr lang="fr-FR" sz="2000" dirty="0" smtClean="0"/>
              <a:t>« </a:t>
            </a:r>
            <a:r>
              <a:rPr lang="fr-FR" sz="2000" i="1" dirty="0" smtClean="0"/>
              <a:t>happy few »</a:t>
            </a:r>
            <a:r>
              <a:rPr lang="fr-FR" sz="2000" dirty="0" smtClean="0"/>
              <a:t> </a:t>
            </a:r>
            <a:r>
              <a:rPr lang="fr-FR" sz="2000" dirty="0"/>
              <a:t>et des </a:t>
            </a:r>
            <a:r>
              <a:rPr lang="fr-FR" sz="2000" dirty="0" smtClean="0"/>
              <a:t>privilégiés;</a:t>
            </a:r>
            <a:endParaRPr lang="fr-FR" sz="2000" dirty="0"/>
          </a:p>
          <a:p>
            <a:pPr marL="0" indent="0">
              <a:buNone/>
            </a:pPr>
            <a:r>
              <a:rPr lang="fr-FR" sz="2000" dirty="0" smtClean="0"/>
              <a:t>- </a:t>
            </a:r>
            <a:r>
              <a:rPr lang="fr-FR" sz="2000" dirty="0"/>
              <a:t>Equité très </a:t>
            </a:r>
            <a:r>
              <a:rPr lang="fr-FR" sz="2000" b="1" dirty="0" smtClean="0"/>
              <a:t>relative</a:t>
            </a:r>
            <a:r>
              <a:rPr lang="fr-FR" sz="2000" dirty="0" smtClean="0"/>
              <a:t>;</a:t>
            </a:r>
            <a:r>
              <a:rPr lang="fr-FR" sz="2000" dirty="0"/>
              <a:t/>
            </a:r>
            <a:br>
              <a:rPr lang="fr-FR" sz="2000" dirty="0"/>
            </a:br>
            <a:r>
              <a:rPr lang="fr-FR" sz="2000" dirty="0"/>
              <a:t>- Je reçois souvent des messages de satisfaction du recteur, de l'IGEN mais cela se résume à de belles paroles</a:t>
            </a:r>
            <a:r>
              <a:rPr lang="fr-FR" sz="2000" dirty="0" smtClean="0"/>
              <a:t>. </a:t>
            </a:r>
            <a:r>
              <a:rPr lang="fr-FR" sz="2000" dirty="0"/>
              <a:t>il n'y a jamais de reconnaissance </a:t>
            </a:r>
            <a:r>
              <a:rPr lang="fr-FR" sz="2000" dirty="0" smtClean="0"/>
              <a:t>concrète;</a:t>
            </a:r>
            <a:r>
              <a:rPr lang="fr-FR" sz="2000" dirty="0"/>
              <a:t/>
            </a:r>
            <a:br>
              <a:rPr lang="fr-FR" sz="2000" dirty="0"/>
            </a:br>
            <a:r>
              <a:rPr lang="fr-FR" sz="2000" dirty="0" smtClean="0"/>
              <a:t>- </a:t>
            </a:r>
            <a:r>
              <a:rPr lang="fr-FR" sz="2000" dirty="0"/>
              <a:t>La singularité des situations ou des disciplines est généralement ignorée ou déniée. </a:t>
            </a:r>
            <a:br>
              <a:rPr lang="fr-FR" sz="2000" dirty="0"/>
            </a:br>
            <a:r>
              <a:rPr lang="fr-FR" sz="2000" dirty="0" smtClean="0"/>
              <a:t>- </a:t>
            </a:r>
            <a:r>
              <a:rPr lang="fr-FR" sz="2000" dirty="0"/>
              <a:t>U</a:t>
            </a:r>
            <a:r>
              <a:rPr lang="fr-FR" sz="2000" dirty="0" smtClean="0"/>
              <a:t>n </a:t>
            </a:r>
            <a:r>
              <a:rPr lang="fr-FR" sz="2000" dirty="0"/>
              <a:t>différentiel inexplicable du montant de </a:t>
            </a:r>
            <a:r>
              <a:rPr lang="fr-FR" sz="2000" b="1" dirty="0" smtClean="0"/>
              <a:t>l'ICA</a:t>
            </a:r>
            <a:r>
              <a:rPr lang="fr-FR" sz="2000" dirty="0" smtClean="0"/>
              <a:t>;</a:t>
            </a:r>
            <a:r>
              <a:rPr lang="fr-FR" sz="2000" dirty="0"/>
              <a:t/>
            </a:r>
            <a:br>
              <a:rPr lang="fr-FR" sz="2000" dirty="0"/>
            </a:br>
            <a:r>
              <a:rPr lang="fr-FR" sz="2000" dirty="0" smtClean="0"/>
              <a:t>- </a:t>
            </a:r>
            <a:r>
              <a:rPr lang="fr-FR" sz="2000" dirty="0"/>
              <a:t>L'équité est très souvent brandie pour refuser une demande, "rarement" pour l'accorder...</a:t>
            </a:r>
            <a:br>
              <a:rPr lang="fr-FR" sz="2000" dirty="0"/>
            </a:br>
            <a:r>
              <a:rPr lang="fr-FR" sz="2000" dirty="0"/>
              <a:t>- </a:t>
            </a:r>
            <a:r>
              <a:rPr lang="fr-FR" sz="2000" dirty="0" smtClean="0"/>
              <a:t>On </a:t>
            </a:r>
            <a:r>
              <a:rPr lang="fr-FR" sz="2000" dirty="0"/>
              <a:t>retrouve la </a:t>
            </a:r>
            <a:r>
              <a:rPr lang="fr-FR" sz="2000" b="1" dirty="0"/>
              <a:t>hiérarchie</a:t>
            </a:r>
            <a:r>
              <a:rPr lang="fr-FR" sz="2000" dirty="0"/>
              <a:t> entre </a:t>
            </a:r>
            <a:r>
              <a:rPr lang="fr-FR" sz="2000" dirty="0" smtClean="0"/>
              <a:t>disciplines;</a:t>
            </a:r>
            <a:r>
              <a:rPr lang="fr-FR" sz="2000" dirty="0"/>
              <a:t/>
            </a:r>
            <a:br>
              <a:rPr lang="fr-FR" sz="2000" dirty="0"/>
            </a:br>
            <a:r>
              <a:rPr lang="fr-FR" sz="2000" dirty="0"/>
              <a:t>- Je n'avais ressenti avant de m'engager dans ce métier de </a:t>
            </a:r>
            <a:r>
              <a:rPr lang="fr-FR" sz="2000" b="1" dirty="0"/>
              <a:t>discrimination</a:t>
            </a:r>
            <a:r>
              <a:rPr lang="fr-FR" sz="2000" dirty="0"/>
              <a:t>. Ce </a:t>
            </a:r>
            <a:r>
              <a:rPr lang="fr-FR" sz="2000" dirty="0" smtClean="0"/>
              <a:t> n'est </a:t>
            </a:r>
            <a:r>
              <a:rPr lang="fr-FR" sz="2000" dirty="0"/>
              <a:t>plus le cas : la discrimination est de deux types : liée au sexe et à la mobilité de la </a:t>
            </a:r>
            <a:r>
              <a:rPr lang="fr-FR" sz="2000" dirty="0" smtClean="0"/>
              <a:t>personne</a:t>
            </a:r>
            <a:r>
              <a:rPr lang="fr-FR" sz="2000" dirty="0"/>
              <a:t>;</a:t>
            </a:r>
            <a:endParaRPr lang="fr-FR" sz="2000" dirty="0" smtClean="0"/>
          </a:p>
          <a:p>
            <a:endParaRPr lang="fr-FR" sz="2000" dirty="0"/>
          </a:p>
        </p:txBody>
      </p:sp>
    </p:spTree>
    <p:extLst>
      <p:ext uri="{BB962C8B-B14F-4D97-AF65-F5344CB8AC3E}">
        <p14:creationId xmlns:p14="http://schemas.microsoft.com/office/powerpoint/2010/main" val="9229203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1288594"/>
            <a:ext cx="8568952" cy="5386090"/>
          </a:xfrm>
          <a:prstGeom prst="rect">
            <a:avLst/>
          </a:prstGeom>
        </p:spPr>
        <p:txBody>
          <a:bodyPr wrap="square">
            <a:spAutoFit/>
          </a:bodyPr>
          <a:lstStyle/>
          <a:p>
            <a:r>
              <a:rPr lang="fr-FR" sz="3200" dirty="0" smtClean="0">
                <a:solidFill>
                  <a:srgbClr val="0070C0"/>
                </a:solidFill>
                <a:latin typeface="+mj-lt"/>
              </a:rPr>
              <a:t>Gestion des conflits 4.5: commentaires </a:t>
            </a:r>
          </a:p>
          <a:p>
            <a:r>
              <a:rPr lang="fr-FR" sz="2400" dirty="0" smtClean="0"/>
              <a:t>- </a:t>
            </a:r>
            <a:r>
              <a:rPr lang="fr-FR" sz="2400" dirty="0"/>
              <a:t>Dans mon académie, l'expertise des IA-IPR dans la gestion des personnels et lors la dotation des structures pédagogiques n'est pas forcement souhaitée</a:t>
            </a:r>
            <a:r>
              <a:rPr lang="fr-FR" sz="2400" dirty="0" smtClean="0"/>
              <a:t>.;</a:t>
            </a:r>
            <a:r>
              <a:rPr lang="fr-FR" sz="2400" dirty="0"/>
              <a:t/>
            </a:r>
            <a:br>
              <a:rPr lang="fr-FR" sz="2400" dirty="0"/>
            </a:br>
            <a:r>
              <a:rPr lang="fr-FR" sz="2400" dirty="0" smtClean="0"/>
              <a:t>- </a:t>
            </a:r>
            <a:r>
              <a:rPr lang="fr-FR" sz="2400" dirty="0"/>
              <a:t>le dernier conflit a été résolu par une </a:t>
            </a:r>
            <a:r>
              <a:rPr lang="fr-FR" sz="2400" dirty="0" smtClean="0"/>
              <a:t>démission;</a:t>
            </a:r>
            <a:r>
              <a:rPr lang="fr-FR" sz="2400" dirty="0"/>
              <a:t/>
            </a:r>
            <a:br>
              <a:rPr lang="fr-FR" sz="2400" dirty="0"/>
            </a:br>
            <a:r>
              <a:rPr lang="fr-FR" sz="2400" dirty="0"/>
              <a:t>- Les conflits sont évités ou passés sous </a:t>
            </a:r>
            <a:r>
              <a:rPr lang="fr-FR" sz="2400" dirty="0" smtClean="0"/>
              <a:t>silence;</a:t>
            </a:r>
            <a:r>
              <a:rPr lang="fr-FR" sz="2400" dirty="0"/>
              <a:t/>
            </a:r>
            <a:br>
              <a:rPr lang="fr-FR" sz="2400" dirty="0"/>
            </a:br>
            <a:r>
              <a:rPr lang="fr-FR" sz="2400" dirty="0" smtClean="0"/>
              <a:t>- </a:t>
            </a:r>
            <a:r>
              <a:rPr lang="fr-FR" sz="2400" dirty="0"/>
              <a:t>Les effets de groupe de pression majoritaire joue à </a:t>
            </a:r>
            <a:r>
              <a:rPr lang="fr-FR" sz="2400" dirty="0" smtClean="0"/>
              <a:t>plein;</a:t>
            </a:r>
            <a:r>
              <a:rPr lang="fr-FR" sz="2400" dirty="0"/>
              <a:t/>
            </a:r>
            <a:br>
              <a:rPr lang="fr-FR" sz="2400" dirty="0"/>
            </a:br>
            <a:r>
              <a:rPr lang="fr-FR" sz="2400" dirty="0" smtClean="0"/>
              <a:t>- </a:t>
            </a:r>
            <a:r>
              <a:rPr lang="fr-FR" sz="2400" dirty="0"/>
              <a:t>E</a:t>
            </a:r>
            <a:r>
              <a:rPr lang="fr-FR" sz="2400" dirty="0" smtClean="0"/>
              <a:t>touffés</a:t>
            </a:r>
            <a:r>
              <a:rPr lang="fr-FR" sz="2400" dirty="0"/>
              <a:t>…</a:t>
            </a:r>
            <a:br>
              <a:rPr lang="fr-FR" sz="2400" dirty="0"/>
            </a:br>
            <a:r>
              <a:rPr lang="fr-FR" sz="2400" dirty="0"/>
              <a:t>- </a:t>
            </a:r>
            <a:r>
              <a:rPr lang="fr-FR" sz="2400" dirty="0" smtClean="0"/>
              <a:t>Il </a:t>
            </a:r>
            <a:r>
              <a:rPr lang="fr-FR" sz="2400" dirty="0"/>
              <a:t>n'existe pas une culture de résolution véritable des </a:t>
            </a:r>
            <a:r>
              <a:rPr lang="fr-FR" sz="2400" dirty="0" smtClean="0"/>
              <a:t>conflits;</a:t>
            </a:r>
            <a:r>
              <a:rPr lang="fr-FR" sz="2400" dirty="0"/>
              <a:t/>
            </a:r>
            <a:br>
              <a:rPr lang="fr-FR" sz="2400" dirty="0"/>
            </a:br>
            <a:r>
              <a:rPr lang="fr-FR" sz="2400" dirty="0"/>
              <a:t>- Je n'ai pas bien vu qu'il y avait une </a:t>
            </a:r>
            <a:r>
              <a:rPr lang="fr-FR" sz="2400" b="1" dirty="0"/>
              <a:t>"résolution" </a:t>
            </a:r>
            <a:r>
              <a:rPr lang="fr-FR" sz="2400" dirty="0"/>
              <a:t>et ai plutôt l'impression que chacun doit alors se débattre pour se faire </a:t>
            </a:r>
            <a:r>
              <a:rPr lang="fr-FR" sz="2400" dirty="0" smtClean="0"/>
              <a:t>entendre;</a:t>
            </a:r>
            <a:r>
              <a:rPr lang="fr-FR" sz="2400" dirty="0"/>
              <a:t/>
            </a:r>
            <a:br>
              <a:rPr lang="fr-FR" sz="2400" dirty="0"/>
            </a:br>
            <a:r>
              <a:rPr lang="fr-FR" sz="2400" dirty="0" smtClean="0"/>
              <a:t>- </a:t>
            </a:r>
            <a:r>
              <a:rPr lang="fr-FR" sz="2400" dirty="0"/>
              <a:t>Ils son </a:t>
            </a:r>
            <a:r>
              <a:rPr lang="fr-FR" sz="2400" dirty="0" smtClean="0"/>
              <a:t>ignorés.</a:t>
            </a:r>
            <a:r>
              <a:rPr lang="fr-FR" sz="2400" dirty="0"/>
              <a:t/>
            </a:r>
            <a:br>
              <a:rPr lang="fr-FR" sz="2400" dirty="0"/>
            </a:br>
            <a:endParaRPr lang="fr-FR" sz="2400" dirty="0"/>
          </a:p>
        </p:txBody>
      </p:sp>
    </p:spTree>
    <p:extLst>
      <p:ext uri="{BB962C8B-B14F-4D97-AF65-F5344CB8AC3E}">
        <p14:creationId xmlns:p14="http://schemas.microsoft.com/office/powerpoint/2010/main" val="352538878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04056"/>
            <a:ext cx="8229600" cy="836712"/>
          </a:xfrm>
        </p:spPr>
        <p:txBody>
          <a:bodyPr>
            <a:noAutofit/>
          </a:bodyPr>
          <a:lstStyle/>
          <a:p>
            <a:r>
              <a:rPr lang="fr-FR" sz="3200" dirty="0" smtClean="0"/>
              <a:t>4.6 </a:t>
            </a:r>
            <a:r>
              <a:rPr lang="fr-FR" sz="3200" dirty="0"/>
              <a:t>Vous vous sentez reconnu(e) par (indice reconnaissance de 1=minimum à 5=maximum)</a:t>
            </a:r>
          </a:p>
        </p:txBody>
      </p:sp>
      <p:graphicFrame>
        <p:nvGraphicFramePr>
          <p:cNvPr id="5" name="Espace réservé du contenu 4"/>
          <p:cNvGraphicFramePr>
            <a:graphicFrameLocks noGrp="1"/>
          </p:cNvGraphicFramePr>
          <p:nvPr>
            <p:ph idx="1"/>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99961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19672" y="548680"/>
            <a:ext cx="6035040" cy="2350008"/>
          </a:xfrm>
        </p:spPr>
        <p:txBody>
          <a:bodyPr/>
          <a:lstStyle/>
          <a:p>
            <a:r>
              <a:rPr lang="fr-FR" dirty="0" smtClean="0">
                <a:solidFill>
                  <a:srgbClr val="C00000"/>
                </a:solidFill>
              </a:rPr>
              <a:t>Cinquième partie</a:t>
            </a:r>
            <a:endParaRPr lang="fr-FR" dirty="0">
              <a:solidFill>
                <a:srgbClr val="C00000"/>
              </a:solidFill>
            </a:endParaRPr>
          </a:p>
        </p:txBody>
      </p:sp>
      <p:sp>
        <p:nvSpPr>
          <p:cNvPr id="2" name="Espace réservé du texte 1"/>
          <p:cNvSpPr>
            <a:spLocks noGrp="1"/>
          </p:cNvSpPr>
          <p:nvPr>
            <p:ph type="body" idx="1"/>
          </p:nvPr>
        </p:nvSpPr>
        <p:spPr>
          <a:xfrm>
            <a:off x="1691680" y="3068960"/>
            <a:ext cx="5317976" cy="731520"/>
          </a:xfrm>
        </p:spPr>
        <p:txBody>
          <a:bodyPr>
            <a:noAutofit/>
          </a:bodyPr>
          <a:lstStyle/>
          <a:p>
            <a:r>
              <a:rPr lang="fr-FR" sz="3600" dirty="0" smtClean="0">
                <a:solidFill>
                  <a:srgbClr val="FFC000"/>
                </a:solidFill>
              </a:rPr>
              <a:t>Risques psycho sociaux</a:t>
            </a:r>
            <a:endParaRPr lang="fr-FR" sz="3600" dirty="0">
              <a:solidFill>
                <a:srgbClr val="FFC000"/>
              </a:solidFill>
            </a:endParaRPr>
          </a:p>
        </p:txBody>
      </p:sp>
    </p:spTree>
    <p:extLst>
      <p:ext uri="{BB962C8B-B14F-4D97-AF65-F5344CB8AC3E}">
        <p14:creationId xmlns:p14="http://schemas.microsoft.com/office/powerpoint/2010/main" val="484943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t>La santé</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74116819"/>
              </p:ext>
            </p:extLst>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24780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332656"/>
            <a:ext cx="8305800" cy="576064"/>
          </a:xfrm>
        </p:spPr>
        <p:txBody>
          <a:bodyPr>
            <a:normAutofit fontScale="90000"/>
          </a:bodyPr>
          <a:lstStyle/>
          <a:p>
            <a:r>
              <a:rPr lang="fr-FR" dirty="0" smtClean="0"/>
              <a:t>La santé: commentaires</a:t>
            </a:r>
            <a:endParaRPr lang="fr-FR" dirty="0"/>
          </a:p>
        </p:txBody>
      </p:sp>
      <p:sp>
        <p:nvSpPr>
          <p:cNvPr id="3" name="Rectangle 2"/>
          <p:cNvSpPr/>
          <p:nvPr/>
        </p:nvSpPr>
        <p:spPr>
          <a:xfrm>
            <a:off x="467544" y="1124744"/>
            <a:ext cx="8352928" cy="5632311"/>
          </a:xfrm>
          <a:prstGeom prst="rect">
            <a:avLst/>
          </a:prstGeom>
        </p:spPr>
        <p:txBody>
          <a:bodyPr wrap="square">
            <a:spAutoFit/>
          </a:bodyPr>
          <a:lstStyle/>
          <a:p>
            <a:r>
              <a:rPr lang="fr-FR" dirty="0" smtClean="0"/>
              <a:t>- U</a:t>
            </a:r>
            <a:r>
              <a:rPr lang="fr-FR" sz="2000" dirty="0" smtClean="0"/>
              <a:t>lcère </a:t>
            </a:r>
            <a:r>
              <a:rPr lang="fr-FR" sz="2000" dirty="0"/>
              <a:t>à </a:t>
            </a:r>
            <a:r>
              <a:rPr lang="fr-FR" sz="2000" dirty="0" smtClean="0"/>
              <a:t>l'œsophage </a:t>
            </a:r>
            <a:r>
              <a:rPr lang="fr-FR" sz="2000" dirty="0"/>
              <a:t>l'année dernière avec tension max à </a:t>
            </a:r>
            <a:r>
              <a:rPr lang="fr-FR" sz="2000" dirty="0" smtClean="0"/>
              <a:t>9, tension </a:t>
            </a:r>
            <a:r>
              <a:rPr lang="fr-FR" sz="2000" dirty="0"/>
              <a:t>à 10 actuellement avec des </a:t>
            </a:r>
            <a:r>
              <a:rPr lang="fr-FR" sz="2000" dirty="0" smtClean="0"/>
              <a:t>problèmes </a:t>
            </a:r>
            <a:r>
              <a:rPr lang="fr-FR" sz="2000" dirty="0"/>
              <a:t>pour </a:t>
            </a:r>
            <a:r>
              <a:rPr lang="fr-FR" sz="2000" dirty="0" smtClean="0"/>
              <a:t>dormir et </a:t>
            </a:r>
            <a:r>
              <a:rPr lang="fr-FR" sz="2000" dirty="0"/>
              <a:t>la vie familiale qui en </a:t>
            </a:r>
            <a:r>
              <a:rPr lang="fr-FR" sz="2000" dirty="0" smtClean="0"/>
              <a:t>pâtit;</a:t>
            </a:r>
            <a:r>
              <a:rPr lang="fr-FR" sz="2000" dirty="0"/>
              <a:t/>
            </a:r>
            <a:br>
              <a:rPr lang="fr-FR" sz="2000" dirty="0"/>
            </a:br>
            <a:r>
              <a:rPr lang="fr-FR" sz="2000" dirty="0" smtClean="0"/>
              <a:t>-J'ai </a:t>
            </a:r>
            <a:r>
              <a:rPr lang="fr-FR" sz="2000" dirty="0"/>
              <a:t>eu des accidents graves mais cela </a:t>
            </a:r>
            <a:r>
              <a:rPr lang="fr-FR" sz="2000" dirty="0" smtClean="0"/>
              <a:t>va mieux;</a:t>
            </a:r>
            <a:r>
              <a:rPr lang="fr-FR" sz="2000" dirty="0"/>
              <a:t/>
            </a:r>
            <a:br>
              <a:rPr lang="fr-FR" sz="2000" dirty="0"/>
            </a:br>
            <a:r>
              <a:rPr lang="fr-FR" sz="2000" dirty="0"/>
              <a:t>- J'ai eu toutefois des </a:t>
            </a:r>
            <a:r>
              <a:rPr lang="fr-FR" sz="2000" b="1" dirty="0" smtClean="0"/>
              <a:t>accidents</a:t>
            </a:r>
            <a:r>
              <a:rPr lang="fr-FR" sz="2000" dirty="0" smtClean="0"/>
              <a:t>;</a:t>
            </a:r>
            <a:r>
              <a:rPr lang="fr-FR" sz="2000" dirty="0"/>
              <a:t/>
            </a:r>
            <a:br>
              <a:rPr lang="fr-FR" sz="2000" dirty="0"/>
            </a:br>
            <a:r>
              <a:rPr lang="fr-FR" sz="2000" dirty="0"/>
              <a:t>- Je n'ai pas encore trouvé un </a:t>
            </a:r>
            <a:r>
              <a:rPr lang="fr-FR" sz="2000" b="1" dirty="0"/>
              <a:t>équilibre</a:t>
            </a:r>
            <a:r>
              <a:rPr lang="fr-FR" sz="2000" dirty="0"/>
              <a:t> entre travail et </a:t>
            </a:r>
            <a:r>
              <a:rPr lang="fr-FR" sz="2000" dirty="0" smtClean="0"/>
              <a:t>repos; </a:t>
            </a:r>
            <a:r>
              <a:rPr lang="fr-FR" sz="2000" dirty="0"/>
              <a:t/>
            </a:r>
            <a:br>
              <a:rPr lang="fr-FR" sz="2000" dirty="0"/>
            </a:br>
            <a:r>
              <a:rPr lang="fr-FR" sz="2000" dirty="0" smtClean="0"/>
              <a:t>- </a:t>
            </a:r>
            <a:r>
              <a:rPr lang="fr-FR" sz="2000" dirty="0"/>
              <a:t>M</a:t>
            </a:r>
            <a:r>
              <a:rPr lang="fr-FR" sz="2000" dirty="0" smtClean="0"/>
              <a:t>ême </a:t>
            </a:r>
            <a:r>
              <a:rPr lang="fr-FR" sz="2000" dirty="0"/>
              <a:t>si elle se dégrade beaucoup ces dernières </a:t>
            </a:r>
            <a:r>
              <a:rPr lang="fr-FR" sz="2000" dirty="0" smtClean="0"/>
              <a:t>années;</a:t>
            </a:r>
            <a:r>
              <a:rPr lang="fr-FR" sz="2000" dirty="0"/>
              <a:t/>
            </a:r>
            <a:br>
              <a:rPr lang="fr-FR" sz="2000" dirty="0"/>
            </a:br>
            <a:r>
              <a:rPr lang="fr-FR" sz="2000" dirty="0" smtClean="0"/>
              <a:t>- Fatigue </a:t>
            </a:r>
            <a:r>
              <a:rPr lang="fr-FR" sz="2000" dirty="0"/>
              <a:t>et usure du fait des délais de </a:t>
            </a:r>
            <a:r>
              <a:rPr lang="fr-FR" sz="2000" dirty="0" smtClean="0"/>
              <a:t>route;</a:t>
            </a:r>
            <a:r>
              <a:rPr lang="fr-FR" sz="2000" dirty="0"/>
              <a:t/>
            </a:r>
            <a:br>
              <a:rPr lang="fr-FR" sz="2000" dirty="0"/>
            </a:br>
            <a:r>
              <a:rPr lang="fr-FR" sz="2000" dirty="0"/>
              <a:t>- Un </a:t>
            </a:r>
            <a:r>
              <a:rPr lang="fr-FR" sz="2000" i="1" dirty="0" err="1"/>
              <a:t>burn</a:t>
            </a:r>
            <a:r>
              <a:rPr lang="fr-FR" sz="2000" i="1" dirty="0"/>
              <a:t> in </a:t>
            </a:r>
            <a:r>
              <a:rPr lang="fr-FR" sz="2000" dirty="0"/>
              <a:t>! Un !</a:t>
            </a:r>
            <a:br>
              <a:rPr lang="fr-FR" sz="2000" dirty="0"/>
            </a:br>
            <a:r>
              <a:rPr lang="fr-FR" sz="2000" dirty="0" smtClean="0"/>
              <a:t>- </a:t>
            </a:r>
            <a:r>
              <a:rPr lang="fr-FR" sz="2000" b="1" dirty="0" smtClean="0"/>
              <a:t>Fatigue</a:t>
            </a:r>
            <a:r>
              <a:rPr lang="fr-FR" sz="2000" dirty="0"/>
              <a:t>, manque de sommeil et de mauvaise </a:t>
            </a:r>
            <a:r>
              <a:rPr lang="fr-FR" sz="2000" dirty="0" smtClean="0"/>
              <a:t>qualité;</a:t>
            </a:r>
            <a:r>
              <a:rPr lang="fr-FR" sz="2000" dirty="0"/>
              <a:t/>
            </a:r>
            <a:br>
              <a:rPr lang="fr-FR" sz="2000" dirty="0"/>
            </a:br>
            <a:r>
              <a:rPr lang="fr-FR" sz="2000" dirty="0"/>
              <a:t>- </a:t>
            </a:r>
            <a:r>
              <a:rPr lang="fr-FR" sz="2000" dirty="0" smtClean="0"/>
              <a:t>Se </a:t>
            </a:r>
            <a:r>
              <a:rPr lang="fr-FR" sz="2000" dirty="0"/>
              <a:t>détériore actuellement</a:t>
            </a:r>
            <a:br>
              <a:rPr lang="fr-FR" sz="2000" dirty="0"/>
            </a:br>
            <a:r>
              <a:rPr lang="fr-FR" sz="2000" dirty="0"/>
              <a:t>- Cette année a été très, très éprouvante. J'ai eu le sentiment d'être exsangue... et de ne jamais avoir de moments de réel repos.</a:t>
            </a:r>
            <a:br>
              <a:rPr lang="fr-FR" sz="2000" dirty="0"/>
            </a:br>
            <a:r>
              <a:rPr lang="fr-FR" sz="2000" dirty="0" smtClean="0"/>
              <a:t>- </a:t>
            </a:r>
            <a:r>
              <a:rPr lang="fr-FR" sz="2000" dirty="0"/>
              <a:t>Cette année pour la première fois !</a:t>
            </a:r>
            <a:br>
              <a:rPr lang="fr-FR" sz="2000" dirty="0"/>
            </a:br>
            <a:r>
              <a:rPr lang="fr-FR" sz="2000" dirty="0"/>
              <a:t>- </a:t>
            </a:r>
            <a:r>
              <a:rPr lang="fr-FR" sz="2000" dirty="0" smtClean="0"/>
              <a:t>Pas </a:t>
            </a:r>
            <a:r>
              <a:rPr lang="fr-FR" sz="2000" dirty="0"/>
              <a:t>le temps de m'occuper de ma propre santé ni de pouvoir prendre le temps nécessaire pour aller chez le médecin et se reposer: beaucoup de fatigue et de </a:t>
            </a:r>
            <a:r>
              <a:rPr lang="fr-FR" sz="2000" b="1" dirty="0"/>
              <a:t>stress</a:t>
            </a:r>
            <a:r>
              <a:rPr lang="fr-FR" sz="2000" dirty="0"/>
              <a:t> </a:t>
            </a:r>
            <a:r>
              <a:rPr lang="fr-FR" sz="2000" dirty="0" smtClean="0"/>
              <a:t>accumulés;</a:t>
            </a:r>
            <a:r>
              <a:rPr lang="fr-FR" sz="2000" dirty="0"/>
              <a:t/>
            </a:r>
            <a:br>
              <a:rPr lang="fr-FR" sz="2000" dirty="0"/>
            </a:br>
            <a:r>
              <a:rPr lang="fr-FR" sz="2000" dirty="0"/>
              <a:t>- Elle devient moins bonne depuis que j'exerce ce </a:t>
            </a:r>
            <a:r>
              <a:rPr lang="fr-FR" sz="2000" dirty="0" smtClean="0"/>
              <a:t>métier.</a:t>
            </a:r>
            <a:endParaRPr lang="fr-FR" sz="2000" dirty="0"/>
          </a:p>
        </p:txBody>
      </p:sp>
    </p:spTree>
    <p:extLst>
      <p:ext uri="{BB962C8B-B14F-4D97-AF65-F5344CB8AC3E}">
        <p14:creationId xmlns:p14="http://schemas.microsoft.com/office/powerpoint/2010/main" val="3623075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229600" cy="1143000"/>
          </a:xfrm>
        </p:spPr>
        <p:txBody>
          <a:bodyPr/>
          <a:lstStyle/>
          <a:p>
            <a:r>
              <a:rPr lang="fr-FR" dirty="0" smtClean="0"/>
              <a:t>Le retard pris dans</a:t>
            </a:r>
            <a:r>
              <a:rPr lang="fr-FR" baseline="0" dirty="0" smtClean="0"/>
              <a:t> le travail</a:t>
            </a:r>
            <a:endParaRPr lang="fr-FR" dirty="0"/>
          </a:p>
        </p:txBody>
      </p:sp>
      <p:graphicFrame>
        <p:nvGraphicFramePr>
          <p:cNvPr id="5" name="Graphique 4"/>
          <p:cNvGraphicFramePr>
            <a:graphicFrameLocks/>
          </p:cNvGraphicFramePr>
          <p:nvPr>
            <p:extLst>
              <p:ext uri="{D42A27DB-BD31-4B8C-83A1-F6EECF244321}">
                <p14:modId xmlns:p14="http://schemas.microsoft.com/office/powerpoint/2010/main" val="743532824"/>
              </p:ext>
            </p:extLst>
          </p:nvPr>
        </p:nvGraphicFramePr>
        <p:xfrm>
          <a:off x="395536" y="1124744"/>
          <a:ext cx="7992888"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884327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76672"/>
            <a:ext cx="8305800" cy="420656"/>
          </a:xfrm>
        </p:spPr>
        <p:txBody>
          <a:bodyPr>
            <a:normAutofit fontScale="90000"/>
          </a:bodyPr>
          <a:lstStyle/>
          <a:p>
            <a:pPr algn="ctr"/>
            <a:r>
              <a:rPr lang="fr-FR" dirty="0" smtClean="0"/>
              <a:t>L’irritabilité</a:t>
            </a:r>
            <a:endParaRPr lang="fr-FR" dirty="0"/>
          </a:p>
        </p:txBody>
      </p:sp>
      <p:graphicFrame>
        <p:nvGraphicFramePr>
          <p:cNvPr id="3" name="Graphique 2"/>
          <p:cNvGraphicFramePr>
            <a:graphicFrameLocks/>
          </p:cNvGraphicFramePr>
          <p:nvPr>
            <p:extLst>
              <p:ext uri="{D42A27DB-BD31-4B8C-83A1-F6EECF244321}">
                <p14:modId xmlns:p14="http://schemas.microsoft.com/office/powerpoint/2010/main" val="3691279580"/>
              </p:ext>
            </p:extLst>
          </p:nvPr>
        </p:nvGraphicFramePr>
        <p:xfrm>
          <a:off x="9578" y="1052736"/>
          <a:ext cx="4778446" cy="50405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phique 3"/>
          <p:cNvGraphicFramePr>
            <a:graphicFrameLocks/>
          </p:cNvGraphicFramePr>
          <p:nvPr>
            <p:extLst>
              <p:ext uri="{D42A27DB-BD31-4B8C-83A1-F6EECF244321}">
                <p14:modId xmlns:p14="http://schemas.microsoft.com/office/powerpoint/2010/main" val="2275838833"/>
              </p:ext>
            </p:extLst>
          </p:nvPr>
        </p:nvGraphicFramePr>
        <p:xfrm>
          <a:off x="4788024" y="1124744"/>
          <a:ext cx="4104456"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44040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704088"/>
            <a:ext cx="8305800" cy="564672"/>
          </a:xfrm>
        </p:spPr>
        <p:txBody>
          <a:bodyPr>
            <a:normAutofit fontScale="90000"/>
          </a:bodyPr>
          <a:lstStyle/>
          <a:p>
            <a:r>
              <a:rPr lang="fr-FR" dirty="0" smtClean="0"/>
              <a:t>L’irritabilité: commentaires</a:t>
            </a:r>
            <a:endParaRPr lang="fr-FR" dirty="0"/>
          </a:p>
        </p:txBody>
      </p:sp>
      <p:sp>
        <p:nvSpPr>
          <p:cNvPr id="3" name="Rectangle 2"/>
          <p:cNvSpPr/>
          <p:nvPr/>
        </p:nvSpPr>
        <p:spPr>
          <a:xfrm>
            <a:off x="662562" y="1252331"/>
            <a:ext cx="8157910" cy="5078313"/>
          </a:xfrm>
          <a:prstGeom prst="rect">
            <a:avLst/>
          </a:prstGeom>
        </p:spPr>
        <p:txBody>
          <a:bodyPr wrap="square">
            <a:spAutoFit/>
          </a:bodyPr>
          <a:lstStyle/>
          <a:p>
            <a:r>
              <a:rPr lang="fr-FR" b="1" dirty="0" smtClean="0"/>
              <a:t>- </a:t>
            </a:r>
            <a:r>
              <a:rPr lang="fr-FR" b="1" dirty="0"/>
              <a:t>T</a:t>
            </a:r>
            <a:r>
              <a:rPr lang="fr-FR" b="1" dirty="0" smtClean="0"/>
              <a:t>out </a:t>
            </a:r>
            <a:r>
              <a:rPr lang="fr-FR" b="1" dirty="0"/>
              <a:t>le temps stressée et épuisée</a:t>
            </a:r>
            <a:r>
              <a:rPr lang="fr-FR" b="1" dirty="0" smtClean="0"/>
              <a:t>... je </a:t>
            </a:r>
            <a:r>
              <a:rPr lang="fr-FR" b="1" dirty="0"/>
              <a:t>suis d'un tempérament calme mais parfois je m'énerve pour pas grand chose à la </a:t>
            </a:r>
            <a:r>
              <a:rPr lang="fr-FR" b="1" dirty="0" smtClean="0"/>
              <a:t>maison;</a:t>
            </a:r>
            <a:r>
              <a:rPr lang="fr-FR" b="1" dirty="0"/>
              <a:t/>
            </a:r>
            <a:br>
              <a:rPr lang="fr-FR" b="1" dirty="0"/>
            </a:br>
            <a:r>
              <a:rPr lang="fr-FR" b="1" dirty="0"/>
              <a:t>- Cela devient chronique : je n'étais pas comme </a:t>
            </a:r>
            <a:r>
              <a:rPr lang="fr-FR" b="1" dirty="0" smtClean="0"/>
              <a:t>cela</a:t>
            </a:r>
            <a:r>
              <a:rPr lang="fr-FR" b="1" dirty="0"/>
              <a:t>;</a:t>
            </a:r>
            <a:br>
              <a:rPr lang="fr-FR" b="1" dirty="0"/>
            </a:br>
            <a:r>
              <a:rPr lang="fr-FR" dirty="0" smtClean="0"/>
              <a:t>- </a:t>
            </a:r>
            <a:r>
              <a:rPr lang="fr-FR" dirty="0"/>
              <a:t>Très souvent stressé et fatigué, mais pas </a:t>
            </a:r>
            <a:r>
              <a:rPr lang="fr-FR" dirty="0" smtClean="0"/>
              <a:t>irrité;</a:t>
            </a:r>
            <a:r>
              <a:rPr lang="fr-FR" dirty="0"/>
              <a:t/>
            </a:r>
            <a:br>
              <a:rPr lang="fr-FR" dirty="0"/>
            </a:br>
            <a:r>
              <a:rPr lang="fr-FR" dirty="0" smtClean="0"/>
              <a:t>- </a:t>
            </a:r>
            <a:r>
              <a:rPr lang="fr-FR" dirty="0"/>
              <a:t>F</a:t>
            </a:r>
            <a:r>
              <a:rPr lang="fr-FR" dirty="0" smtClean="0"/>
              <a:t>atiguée </a:t>
            </a:r>
            <a:r>
              <a:rPr lang="fr-FR" dirty="0"/>
              <a:t>plutôt qu'épuisée, irritée ou </a:t>
            </a:r>
            <a:r>
              <a:rPr lang="fr-FR" dirty="0" smtClean="0"/>
              <a:t>stressée;</a:t>
            </a:r>
            <a:r>
              <a:rPr lang="fr-FR" dirty="0"/>
              <a:t/>
            </a:r>
            <a:br>
              <a:rPr lang="fr-FR" dirty="0"/>
            </a:br>
            <a:r>
              <a:rPr lang="fr-FR" dirty="0"/>
              <a:t>- </a:t>
            </a:r>
            <a:r>
              <a:rPr lang="fr-FR" b="1" dirty="0"/>
              <a:t>Je suis fatiguée en permanence et parfois stressée par des demandes dans des délais </a:t>
            </a:r>
            <a:r>
              <a:rPr lang="fr-FR" b="1" dirty="0" smtClean="0"/>
              <a:t>ingérables</a:t>
            </a:r>
            <a:r>
              <a:rPr lang="fr-FR" dirty="0"/>
              <a:t>;</a:t>
            </a:r>
            <a:br>
              <a:rPr lang="fr-FR" dirty="0"/>
            </a:br>
            <a:r>
              <a:rPr lang="fr-FR" dirty="0" smtClean="0"/>
              <a:t>- </a:t>
            </a:r>
            <a:r>
              <a:rPr lang="fr-FR" dirty="0"/>
              <a:t>Après le </a:t>
            </a:r>
            <a:r>
              <a:rPr lang="fr-FR" i="1" dirty="0" err="1"/>
              <a:t>burn</a:t>
            </a:r>
            <a:r>
              <a:rPr lang="fr-FR" i="1" dirty="0"/>
              <a:t> in</a:t>
            </a:r>
            <a:r>
              <a:rPr lang="fr-FR" dirty="0"/>
              <a:t>...</a:t>
            </a:r>
            <a:br>
              <a:rPr lang="fr-FR" dirty="0"/>
            </a:br>
            <a:r>
              <a:rPr lang="fr-FR" dirty="0" smtClean="0"/>
              <a:t>- </a:t>
            </a:r>
            <a:r>
              <a:rPr lang="fr-FR" b="1" dirty="0"/>
              <a:t>Cette année, j'étais "en colère" sur les circonstances et les conditions d'accueil dans le corps : rémunération, formation, ... sentiment </a:t>
            </a:r>
            <a:r>
              <a:rPr lang="fr-FR" b="1" dirty="0" smtClean="0"/>
              <a:t>d'infantilisation</a:t>
            </a:r>
            <a:r>
              <a:rPr lang="fr-FR" dirty="0"/>
              <a:t>;</a:t>
            </a:r>
            <a:br>
              <a:rPr lang="fr-FR" dirty="0"/>
            </a:br>
            <a:r>
              <a:rPr lang="fr-FR" dirty="0" smtClean="0"/>
              <a:t>- </a:t>
            </a:r>
            <a:r>
              <a:rPr lang="fr-FR" dirty="0"/>
              <a:t>Fait partie des problèmes de santé </a:t>
            </a:r>
            <a:r>
              <a:rPr lang="fr-FR" dirty="0" smtClean="0"/>
              <a:t>mentionnés;</a:t>
            </a:r>
            <a:r>
              <a:rPr lang="fr-FR" dirty="0"/>
              <a:t/>
            </a:r>
            <a:br>
              <a:rPr lang="fr-FR" dirty="0"/>
            </a:br>
            <a:r>
              <a:rPr lang="fr-FR" b="1" dirty="0"/>
              <a:t>- </a:t>
            </a:r>
            <a:r>
              <a:rPr lang="fr-FR" b="1" dirty="0" smtClean="0"/>
              <a:t>Charge </a:t>
            </a:r>
            <a:r>
              <a:rPr lang="fr-FR" b="1" dirty="0"/>
              <a:t>de travail à la limite de l'acceptable en ce moment qui génère un sentiment </a:t>
            </a:r>
            <a:r>
              <a:rPr lang="fr-FR" b="1" dirty="0" smtClean="0"/>
              <a:t>d'épuisement;</a:t>
            </a:r>
            <a:r>
              <a:rPr lang="fr-FR" dirty="0"/>
              <a:t/>
            </a:r>
            <a:br>
              <a:rPr lang="fr-FR" dirty="0"/>
            </a:br>
            <a:r>
              <a:rPr lang="fr-FR" dirty="0" smtClean="0"/>
              <a:t>- </a:t>
            </a:r>
            <a:r>
              <a:rPr lang="fr-FR" dirty="0"/>
              <a:t>stressée et très fatiguée pour ne dire </a:t>
            </a:r>
            <a:r>
              <a:rPr lang="fr-FR" dirty="0" smtClean="0"/>
              <a:t>épuisée;</a:t>
            </a:r>
            <a:r>
              <a:rPr lang="fr-FR" dirty="0"/>
              <a:t/>
            </a:r>
            <a:br>
              <a:rPr lang="fr-FR" dirty="0"/>
            </a:br>
            <a:r>
              <a:rPr lang="fr-FR" dirty="0"/>
              <a:t>- Fatigue générale avec décompression (maladie) pendant les </a:t>
            </a:r>
            <a:r>
              <a:rPr lang="fr-FR" dirty="0" smtClean="0"/>
              <a:t>« vacances » m</a:t>
            </a:r>
            <a:r>
              <a:rPr lang="fr-FR" b="1" dirty="0" smtClean="0"/>
              <a:t>ais </a:t>
            </a:r>
            <a:r>
              <a:rPr lang="fr-FR" b="1" dirty="0"/>
              <a:t>j'essaye de ne pas le montrer </a:t>
            </a:r>
            <a:r>
              <a:rPr lang="fr-FR" dirty="0"/>
              <a:t>... </a:t>
            </a:r>
            <a:br>
              <a:rPr lang="fr-FR" dirty="0"/>
            </a:br>
            <a:r>
              <a:rPr lang="fr-FR" dirty="0"/>
              <a:t>- </a:t>
            </a:r>
            <a:r>
              <a:rPr lang="fr-FR" b="1" dirty="0"/>
              <a:t>F</a:t>
            </a:r>
            <a:r>
              <a:rPr lang="fr-FR" b="1" dirty="0" smtClean="0"/>
              <a:t>atigue récurrente.</a:t>
            </a:r>
            <a:endParaRPr lang="fr-FR" b="1" dirty="0"/>
          </a:p>
        </p:txBody>
      </p:sp>
    </p:spTree>
    <p:extLst>
      <p:ext uri="{BB962C8B-B14F-4D97-AF65-F5344CB8AC3E}">
        <p14:creationId xmlns:p14="http://schemas.microsoft.com/office/powerpoint/2010/main" val="209086792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phique 4"/>
          <p:cNvGraphicFramePr>
            <a:graphicFrameLocks/>
          </p:cNvGraphicFramePr>
          <p:nvPr>
            <p:extLst>
              <p:ext uri="{D42A27DB-BD31-4B8C-83A1-F6EECF244321}">
                <p14:modId xmlns:p14="http://schemas.microsoft.com/office/powerpoint/2010/main" val="1569000286"/>
              </p:ext>
            </p:extLst>
          </p:nvPr>
        </p:nvGraphicFramePr>
        <p:xfrm>
          <a:off x="611560" y="692696"/>
          <a:ext cx="7704856"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150345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60648"/>
            <a:ext cx="8305800" cy="578328"/>
          </a:xfrm>
        </p:spPr>
        <p:txBody>
          <a:bodyPr>
            <a:noAutofit/>
          </a:bodyPr>
          <a:lstStyle/>
          <a:p>
            <a:r>
              <a:rPr lang="fr-FR" sz="3600" dirty="0"/>
              <a:t>S</a:t>
            </a:r>
            <a:r>
              <a:rPr lang="fr-FR" sz="3600" dirty="0" smtClean="0"/>
              <a:t>ituations émotionnelles 5.4: commentaires</a:t>
            </a:r>
            <a:endParaRPr lang="fr-FR" sz="3600" dirty="0"/>
          </a:p>
        </p:txBody>
      </p:sp>
      <p:sp>
        <p:nvSpPr>
          <p:cNvPr id="3" name="Rectangle 2"/>
          <p:cNvSpPr/>
          <p:nvPr/>
        </p:nvSpPr>
        <p:spPr>
          <a:xfrm>
            <a:off x="431460" y="764704"/>
            <a:ext cx="8434379" cy="5355312"/>
          </a:xfrm>
          <a:prstGeom prst="rect">
            <a:avLst/>
          </a:prstGeom>
        </p:spPr>
        <p:txBody>
          <a:bodyPr wrap="square">
            <a:spAutoFit/>
          </a:bodyPr>
          <a:lstStyle/>
          <a:p>
            <a:r>
              <a:rPr lang="fr-FR" dirty="0"/>
              <a:t>- </a:t>
            </a:r>
            <a:r>
              <a:rPr lang="fr-FR" dirty="0" smtClean="0"/>
              <a:t>Particulièrement </a:t>
            </a:r>
            <a:r>
              <a:rPr lang="fr-FR" dirty="0"/>
              <a:t>en enquête administrative où je suis toujours en tant </a:t>
            </a:r>
            <a:r>
              <a:rPr lang="fr-FR" dirty="0" smtClean="0"/>
              <a:t>qu'EVS;</a:t>
            </a:r>
            <a:endParaRPr lang="fr-FR" dirty="0"/>
          </a:p>
          <a:p>
            <a:r>
              <a:rPr lang="fr-FR" dirty="0"/>
              <a:t>- </a:t>
            </a:r>
            <a:r>
              <a:rPr lang="fr-FR" dirty="0" smtClean="0"/>
              <a:t>Impact </a:t>
            </a:r>
            <a:r>
              <a:rPr lang="fr-FR" dirty="0"/>
              <a:t>de la vie professionnelle sur la vie familiale comprenant des enfants assez </a:t>
            </a:r>
            <a:r>
              <a:rPr lang="fr-FR" dirty="0" smtClean="0"/>
              <a:t>jeunes;</a:t>
            </a:r>
            <a:endParaRPr lang="fr-FR" dirty="0"/>
          </a:p>
          <a:p>
            <a:r>
              <a:rPr lang="fr-FR" dirty="0"/>
              <a:t>- </a:t>
            </a:r>
            <a:r>
              <a:rPr lang="fr-FR" dirty="0" smtClean="0"/>
              <a:t>Cela </a:t>
            </a:r>
            <a:r>
              <a:rPr lang="fr-FR" dirty="0"/>
              <a:t>s'est intensifié car les conditions de travail se sont dégradées depuis </a:t>
            </a:r>
            <a:r>
              <a:rPr lang="fr-FR" dirty="0" smtClean="0"/>
              <a:t>la </a:t>
            </a:r>
            <a:r>
              <a:rPr lang="fr-FR" dirty="0" err="1" smtClean="0"/>
              <a:t>mastérisation</a:t>
            </a:r>
            <a:r>
              <a:rPr lang="fr-FR" dirty="0" smtClean="0"/>
              <a:t>;</a:t>
            </a:r>
            <a:endParaRPr lang="fr-FR" dirty="0"/>
          </a:p>
          <a:p>
            <a:r>
              <a:rPr lang="fr-FR" dirty="0"/>
              <a:t>- Notamment avec la mise en place de la </a:t>
            </a:r>
            <a:r>
              <a:rPr lang="fr-FR" dirty="0" smtClean="0"/>
              <a:t>réforme;</a:t>
            </a:r>
            <a:endParaRPr lang="fr-FR" dirty="0"/>
          </a:p>
          <a:p>
            <a:r>
              <a:rPr lang="fr-FR" dirty="0"/>
              <a:t>- Ex: réunions</a:t>
            </a:r>
            <a:r>
              <a:rPr lang="fr-FR" b="1" dirty="0"/>
              <a:t>, </a:t>
            </a:r>
            <a:r>
              <a:rPr lang="fr-FR" dirty="0"/>
              <a:t>situations difficiles de personnels, commissions disciplinaires, relations tendues au sein du collège, de l'équipe </a:t>
            </a:r>
            <a:r>
              <a:rPr lang="fr-FR" dirty="0" smtClean="0"/>
              <a:t>disciplinaire;</a:t>
            </a:r>
            <a:endParaRPr lang="fr-FR" dirty="0"/>
          </a:p>
          <a:p>
            <a:r>
              <a:rPr lang="fr-FR" dirty="0" smtClean="0"/>
              <a:t>- </a:t>
            </a:r>
            <a:r>
              <a:rPr lang="fr-FR" dirty="0"/>
              <a:t>L</a:t>
            </a:r>
            <a:r>
              <a:rPr lang="fr-FR" dirty="0" smtClean="0"/>
              <a:t>es </a:t>
            </a:r>
            <a:r>
              <a:rPr lang="fr-FR" dirty="0"/>
              <a:t>situations les plus éprouvantes sont les moments où je rencontre des professeurs qui sont malades</a:t>
            </a:r>
            <a:r>
              <a:rPr lang="fr-FR" b="1" dirty="0"/>
              <a:t>, </a:t>
            </a:r>
            <a:r>
              <a:rPr lang="fr-FR" dirty="0"/>
              <a:t>ou qui vivent des moments difficiles dans leur vie et qui attendent du soutien psychologique de leur </a:t>
            </a:r>
            <a:r>
              <a:rPr lang="fr-FR" dirty="0" smtClean="0"/>
              <a:t>IA-IPR;</a:t>
            </a:r>
            <a:endParaRPr lang="fr-FR" dirty="0"/>
          </a:p>
          <a:p>
            <a:r>
              <a:rPr lang="fr-FR" dirty="0"/>
              <a:t>- Le plus souvent, et de manière de plus en plus fréquente, avec des chefs </a:t>
            </a:r>
            <a:r>
              <a:rPr lang="fr-FR" dirty="0" smtClean="0"/>
              <a:t>d'établissement;</a:t>
            </a:r>
            <a:endParaRPr lang="fr-FR" dirty="0"/>
          </a:p>
          <a:p>
            <a:r>
              <a:rPr lang="fr-FR" dirty="0"/>
              <a:t>- </a:t>
            </a:r>
            <a:r>
              <a:rPr lang="fr-FR" dirty="0" smtClean="0"/>
              <a:t>Notamment </a:t>
            </a:r>
            <a:r>
              <a:rPr lang="fr-FR" dirty="0"/>
              <a:t>l'accompagnement de la </a:t>
            </a:r>
            <a:r>
              <a:rPr lang="fr-FR" dirty="0" smtClean="0"/>
              <a:t>réforme;</a:t>
            </a:r>
            <a:endParaRPr lang="fr-FR" dirty="0"/>
          </a:p>
          <a:p>
            <a:r>
              <a:rPr lang="fr-FR" b="1" dirty="0"/>
              <a:t>- </a:t>
            </a:r>
            <a:r>
              <a:rPr lang="fr-FR" dirty="0"/>
              <a:t>Sur le plan familial. Mon épouse n'accepte pas ce travail forcené et cela crée de réels problèmes relationnels et met l'existence du couple en </a:t>
            </a:r>
            <a:r>
              <a:rPr lang="fr-FR" dirty="0" smtClean="0"/>
              <a:t>danger;</a:t>
            </a:r>
            <a:endParaRPr lang="fr-FR" dirty="0"/>
          </a:p>
          <a:p>
            <a:r>
              <a:rPr lang="fr-FR" dirty="0"/>
              <a:t>- Relationnel difficile dans l'équipe </a:t>
            </a:r>
            <a:r>
              <a:rPr lang="fr-FR" dirty="0" smtClean="0"/>
              <a:t>disciplinaire;</a:t>
            </a:r>
            <a:endParaRPr lang="fr-FR" dirty="0"/>
          </a:p>
          <a:p>
            <a:r>
              <a:rPr lang="fr-FR" dirty="0" smtClean="0"/>
              <a:t>- Difficultés </a:t>
            </a:r>
            <a:r>
              <a:rPr lang="fr-FR" dirty="0"/>
              <a:t>car fatigue amène des crises dans l'équipe/dans le collège </a:t>
            </a:r>
            <a:r>
              <a:rPr lang="fr-FR" dirty="0" smtClean="0"/>
              <a:t>IA-IPR;</a:t>
            </a:r>
            <a:endParaRPr lang="fr-FR" dirty="0"/>
          </a:p>
          <a:p>
            <a:r>
              <a:rPr lang="fr-FR" dirty="0" smtClean="0"/>
              <a:t>- …</a:t>
            </a:r>
            <a:endParaRPr lang="fr-FR" dirty="0"/>
          </a:p>
        </p:txBody>
      </p:sp>
    </p:spTree>
    <p:extLst>
      <p:ext uri="{BB962C8B-B14F-4D97-AF65-F5344CB8AC3E}">
        <p14:creationId xmlns:p14="http://schemas.microsoft.com/office/powerpoint/2010/main" val="22079744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p:cNvGraphicFramePr>
            <a:graphicFrameLocks/>
          </p:cNvGraphicFramePr>
          <p:nvPr>
            <p:extLst>
              <p:ext uri="{D42A27DB-BD31-4B8C-83A1-F6EECF244321}">
                <p14:modId xmlns:p14="http://schemas.microsoft.com/office/powerpoint/2010/main" val="3442381188"/>
              </p:ext>
            </p:extLst>
          </p:nvPr>
        </p:nvGraphicFramePr>
        <p:xfrm>
          <a:off x="4427984" y="404664"/>
          <a:ext cx="4572000" cy="57606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a:graphicFrameLocks/>
          </p:cNvGraphicFramePr>
          <p:nvPr>
            <p:extLst>
              <p:ext uri="{D42A27DB-BD31-4B8C-83A1-F6EECF244321}">
                <p14:modId xmlns:p14="http://schemas.microsoft.com/office/powerpoint/2010/main" val="1027611926"/>
              </p:ext>
            </p:extLst>
          </p:nvPr>
        </p:nvGraphicFramePr>
        <p:xfrm>
          <a:off x="0" y="764704"/>
          <a:ext cx="4591048" cy="54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28780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404664"/>
            <a:ext cx="8305800" cy="578328"/>
          </a:xfrm>
        </p:spPr>
        <p:txBody>
          <a:bodyPr>
            <a:normAutofit fontScale="90000"/>
          </a:bodyPr>
          <a:lstStyle/>
          <a:p>
            <a:r>
              <a:rPr lang="fr-FR" dirty="0" smtClean="0"/>
              <a:t>Commentaire</a:t>
            </a:r>
            <a:endParaRPr lang="fr-FR" dirty="0"/>
          </a:p>
        </p:txBody>
      </p:sp>
      <p:sp>
        <p:nvSpPr>
          <p:cNvPr id="3" name="Rectangle 2"/>
          <p:cNvSpPr/>
          <p:nvPr/>
        </p:nvSpPr>
        <p:spPr>
          <a:xfrm>
            <a:off x="251520" y="948690"/>
            <a:ext cx="8352928" cy="5632311"/>
          </a:xfrm>
          <a:prstGeom prst="rect">
            <a:avLst/>
          </a:prstGeom>
        </p:spPr>
        <p:txBody>
          <a:bodyPr wrap="square">
            <a:spAutoFit/>
          </a:bodyPr>
          <a:lstStyle/>
          <a:p>
            <a:pPr marL="19050" indent="-19050">
              <a:buFontTx/>
              <a:buChar char="-"/>
            </a:pPr>
            <a:r>
              <a:rPr lang="fr-FR" dirty="0" smtClean="0"/>
              <a:t> Eloignement;</a:t>
            </a:r>
            <a:r>
              <a:rPr lang="fr-FR" dirty="0"/>
              <a:t/>
            </a:r>
            <a:br>
              <a:rPr lang="fr-FR" dirty="0"/>
            </a:br>
            <a:r>
              <a:rPr lang="fr-FR" dirty="0"/>
              <a:t>- </a:t>
            </a:r>
            <a:r>
              <a:rPr lang="fr-FR" dirty="0" smtClean="0"/>
              <a:t>Totalement</a:t>
            </a:r>
            <a:r>
              <a:rPr lang="fr-FR" dirty="0"/>
              <a:t>...à travailler </a:t>
            </a:r>
            <a:r>
              <a:rPr lang="fr-FR" dirty="0" smtClean="0"/>
              <a:t> autant </a:t>
            </a:r>
            <a:r>
              <a:rPr lang="fr-FR" dirty="0"/>
              <a:t>le conjoint peut poser un ultimatum de divorce</a:t>
            </a:r>
            <a:br>
              <a:rPr lang="fr-FR" dirty="0"/>
            </a:br>
            <a:r>
              <a:rPr lang="fr-FR" dirty="0"/>
              <a:t>- Je lutte pour protéger des temps de vie personnels et préserver mes proches. je n'y parviens pas </a:t>
            </a:r>
            <a:r>
              <a:rPr lang="fr-FR" dirty="0" smtClean="0"/>
              <a:t>toujours;</a:t>
            </a:r>
            <a:r>
              <a:rPr lang="fr-FR" dirty="0"/>
              <a:t/>
            </a:r>
            <a:br>
              <a:rPr lang="fr-FR" dirty="0"/>
            </a:br>
            <a:r>
              <a:rPr lang="fr-FR" dirty="0"/>
              <a:t>- </a:t>
            </a:r>
            <a:r>
              <a:rPr lang="fr-FR" dirty="0" smtClean="0"/>
              <a:t>Oui </a:t>
            </a:r>
            <a:r>
              <a:rPr lang="fr-FR" dirty="0"/>
              <a:t>par rapport au temps qu'il me prend (ou que je lui affecte...).</a:t>
            </a:r>
            <a:br>
              <a:rPr lang="fr-FR" dirty="0"/>
            </a:br>
            <a:r>
              <a:rPr lang="fr-FR" dirty="0"/>
              <a:t>- Avec le temps, j'ai appris à me </a:t>
            </a:r>
            <a:r>
              <a:rPr lang="fr-FR" dirty="0" smtClean="0"/>
              <a:t>protéger;</a:t>
            </a:r>
            <a:r>
              <a:rPr lang="fr-FR" dirty="0"/>
              <a:t/>
            </a:r>
            <a:br>
              <a:rPr lang="fr-FR" dirty="0"/>
            </a:br>
            <a:r>
              <a:rPr lang="fr-FR" dirty="0" smtClean="0"/>
              <a:t>- </a:t>
            </a:r>
            <a:r>
              <a:rPr lang="fr-FR" dirty="0"/>
              <a:t>E</a:t>
            </a:r>
            <a:r>
              <a:rPr lang="fr-FR" dirty="0" smtClean="0"/>
              <a:t>ntre </a:t>
            </a:r>
            <a:r>
              <a:rPr lang="fr-FR" dirty="0"/>
              <a:t>80 et 90 h de travail par </a:t>
            </a:r>
            <a:r>
              <a:rPr lang="fr-FR" dirty="0" smtClean="0"/>
              <a:t>semaine;</a:t>
            </a:r>
            <a:r>
              <a:rPr lang="fr-FR" dirty="0"/>
              <a:t/>
            </a:r>
            <a:br>
              <a:rPr lang="fr-FR" dirty="0"/>
            </a:br>
            <a:r>
              <a:rPr lang="fr-FR" dirty="0"/>
              <a:t>- Difficile pour un conjoint, même cadre dans le privé, d'accepter de devoir sacrifier de nombreux </a:t>
            </a:r>
            <a:r>
              <a:rPr lang="fr-FR" dirty="0" smtClean="0"/>
              <a:t>dimanches;</a:t>
            </a:r>
            <a:r>
              <a:rPr lang="fr-FR" dirty="0"/>
              <a:t/>
            </a:r>
            <a:br>
              <a:rPr lang="fr-FR" dirty="0"/>
            </a:br>
            <a:r>
              <a:rPr lang="fr-FR" dirty="0"/>
              <a:t>- Manque de disponibilité</a:t>
            </a:r>
            <a:r>
              <a:rPr lang="fr-FR" dirty="0" smtClean="0"/>
              <a:t>, travail </a:t>
            </a:r>
            <a:r>
              <a:rPr lang="fr-FR" dirty="0"/>
              <a:t>le week-end...</a:t>
            </a:r>
            <a:br>
              <a:rPr lang="fr-FR" dirty="0"/>
            </a:br>
            <a:r>
              <a:rPr lang="fr-FR" dirty="0"/>
              <a:t>- </a:t>
            </a:r>
            <a:r>
              <a:rPr lang="fr-FR" dirty="0" smtClean="0"/>
              <a:t>Cela </a:t>
            </a:r>
            <a:r>
              <a:rPr lang="fr-FR" dirty="0"/>
              <a:t>a provoqué une </a:t>
            </a:r>
            <a:r>
              <a:rPr lang="fr-FR" dirty="0" smtClean="0"/>
              <a:t>séparation;</a:t>
            </a:r>
            <a:r>
              <a:rPr lang="fr-FR" dirty="0"/>
              <a:t/>
            </a:r>
            <a:br>
              <a:rPr lang="fr-FR" dirty="0"/>
            </a:br>
            <a:r>
              <a:rPr lang="fr-FR" dirty="0"/>
              <a:t>- </a:t>
            </a:r>
            <a:r>
              <a:rPr lang="fr-FR" dirty="0" smtClean="0"/>
              <a:t>Très </a:t>
            </a:r>
            <a:r>
              <a:rPr lang="fr-FR" dirty="0"/>
              <a:t>négatif!!!</a:t>
            </a:r>
            <a:br>
              <a:rPr lang="fr-FR" dirty="0"/>
            </a:br>
            <a:r>
              <a:rPr lang="fr-FR" dirty="0"/>
              <a:t>- Mais on ne peut nier que c'est quelque chose que l'on a construit nous-mêmes!</a:t>
            </a:r>
            <a:br>
              <a:rPr lang="fr-FR" dirty="0"/>
            </a:br>
            <a:r>
              <a:rPr lang="fr-FR" dirty="0"/>
              <a:t>- </a:t>
            </a:r>
            <a:r>
              <a:rPr lang="fr-FR" dirty="0" smtClean="0"/>
              <a:t>Climat </a:t>
            </a:r>
            <a:r>
              <a:rPr lang="fr-FR" dirty="0"/>
              <a:t>familial souvent </a:t>
            </a:r>
            <a:r>
              <a:rPr lang="fr-FR" dirty="0" smtClean="0"/>
              <a:t>dégradé;</a:t>
            </a:r>
            <a:r>
              <a:rPr lang="fr-FR" dirty="0"/>
              <a:t/>
            </a:r>
            <a:br>
              <a:rPr lang="fr-FR" dirty="0"/>
            </a:br>
            <a:r>
              <a:rPr lang="fr-FR" dirty="0"/>
              <a:t>- Tout ne tient pas dans les 35 h </a:t>
            </a:r>
            <a:r>
              <a:rPr lang="fr-FR" dirty="0" smtClean="0"/>
              <a:t>hebdomadaires;</a:t>
            </a:r>
          </a:p>
          <a:p>
            <a:r>
              <a:rPr lang="fr-FR" dirty="0"/>
              <a:t>- </a:t>
            </a:r>
            <a:r>
              <a:rPr lang="fr-FR" dirty="0" smtClean="0"/>
              <a:t>Je </a:t>
            </a:r>
            <a:r>
              <a:rPr lang="fr-FR" dirty="0"/>
              <a:t>suis toujours disponible... trop certainement!!</a:t>
            </a:r>
          </a:p>
          <a:p>
            <a:r>
              <a:rPr lang="fr-FR" dirty="0"/>
              <a:t>- Les plages que je conservais pour moi sont dévolues dorénavant à des rédactions diverses, des activités qui requièrent du temps, une durée préservée, en dehors du reste...Souvent interrompues ces plages par la lecture des courriels et le téléphone.</a:t>
            </a:r>
          </a:p>
          <a:p>
            <a:pPr marL="285750" indent="-285750">
              <a:buFontTx/>
              <a:buChar char="-"/>
            </a:pPr>
            <a:endParaRPr lang="fr-FR" dirty="0"/>
          </a:p>
        </p:txBody>
      </p:sp>
    </p:spTree>
    <p:extLst>
      <p:ext uri="{BB962C8B-B14F-4D97-AF65-F5344CB8AC3E}">
        <p14:creationId xmlns:p14="http://schemas.microsoft.com/office/powerpoint/2010/main" val="296577443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81572" y="836712"/>
            <a:ext cx="8305800" cy="492664"/>
          </a:xfrm>
        </p:spPr>
        <p:txBody>
          <a:bodyPr>
            <a:normAutofit fontScale="90000"/>
          </a:bodyPr>
          <a:lstStyle/>
          <a:p>
            <a:r>
              <a:rPr lang="fr-FR" dirty="0" smtClean="0"/>
              <a:t>Commentaires suite</a:t>
            </a:r>
            <a:endParaRPr lang="fr-FR" dirty="0"/>
          </a:p>
        </p:txBody>
      </p:sp>
      <p:sp>
        <p:nvSpPr>
          <p:cNvPr id="3" name="Rectangle 2"/>
          <p:cNvSpPr/>
          <p:nvPr/>
        </p:nvSpPr>
        <p:spPr>
          <a:xfrm>
            <a:off x="581572" y="1772816"/>
            <a:ext cx="8568952" cy="4247317"/>
          </a:xfrm>
          <a:prstGeom prst="rect">
            <a:avLst/>
          </a:prstGeom>
        </p:spPr>
        <p:txBody>
          <a:bodyPr wrap="square">
            <a:spAutoFit/>
          </a:bodyPr>
          <a:lstStyle/>
          <a:p>
            <a:r>
              <a:rPr lang="fr-FR" dirty="0"/>
              <a:t>- il faudrait mais c'est souvent difficile à faire...ou alors quand je le fais je sais que j'accumule du retard et donc je n'arrive pas à </a:t>
            </a:r>
            <a:r>
              <a:rPr lang="fr-FR" dirty="0" smtClean="0"/>
              <a:t>profiter;</a:t>
            </a:r>
            <a:endParaRPr lang="fr-FR" dirty="0"/>
          </a:p>
          <a:p>
            <a:r>
              <a:rPr lang="fr-FR" dirty="0" smtClean="0"/>
              <a:t>- </a:t>
            </a:r>
            <a:r>
              <a:rPr lang="fr-FR" dirty="0"/>
              <a:t>mais difficile de s'y tenir car beaucoup (trop) de </a:t>
            </a:r>
            <a:r>
              <a:rPr lang="fr-FR" dirty="0" smtClean="0"/>
              <a:t>sollicitations;</a:t>
            </a:r>
            <a:endParaRPr lang="fr-FR" dirty="0"/>
          </a:p>
          <a:p>
            <a:r>
              <a:rPr lang="fr-FR" dirty="0"/>
              <a:t>- Il est impossible de se rendre </a:t>
            </a:r>
            <a:r>
              <a:rPr lang="fr-FR" dirty="0" smtClean="0"/>
              <a:t>indisponible;</a:t>
            </a:r>
            <a:endParaRPr lang="fr-FR" dirty="0"/>
          </a:p>
          <a:p>
            <a:pPr marL="285750" indent="-285750">
              <a:buFontTx/>
              <a:buChar char="-"/>
            </a:pPr>
            <a:r>
              <a:rPr lang="fr-FR" dirty="0" smtClean="0"/>
              <a:t>Prendre </a:t>
            </a:r>
            <a:r>
              <a:rPr lang="fr-FR" dirty="0"/>
              <a:t>des mesures préventives oui, mais s'y tenir c'est plus difficile. La difficulté première pour moi provient des quantités hallucinantes de mails à </a:t>
            </a:r>
            <a:r>
              <a:rPr lang="fr-FR" dirty="0" smtClean="0"/>
              <a:t>traiter</a:t>
            </a:r>
            <a:r>
              <a:rPr lang="fr-FR" dirty="0"/>
              <a:t>;</a:t>
            </a:r>
            <a:endParaRPr lang="fr-FR" dirty="0" smtClean="0"/>
          </a:p>
          <a:p>
            <a:r>
              <a:rPr lang="fr-FR" dirty="0" smtClean="0"/>
              <a:t>- </a:t>
            </a:r>
            <a:r>
              <a:rPr lang="fr-FR" dirty="0"/>
              <a:t>c'est difficile à faire sauf très </a:t>
            </a:r>
            <a:r>
              <a:rPr lang="fr-FR" dirty="0" smtClean="0"/>
              <a:t>ponctuellement;</a:t>
            </a:r>
            <a:endParaRPr lang="fr-FR" dirty="0"/>
          </a:p>
          <a:p>
            <a:r>
              <a:rPr lang="fr-FR" dirty="0"/>
              <a:t>- Tentative de gestion des urgences et </a:t>
            </a:r>
            <a:r>
              <a:rPr lang="fr-FR" dirty="0" smtClean="0"/>
              <a:t>sollicitations;</a:t>
            </a:r>
            <a:endParaRPr lang="fr-FR" dirty="0"/>
          </a:p>
          <a:p>
            <a:r>
              <a:rPr lang="fr-FR" dirty="0"/>
              <a:t>- la réponse : est non je ne prends malheureusement aucune des mesures </a:t>
            </a:r>
            <a:r>
              <a:rPr lang="fr-FR" dirty="0" smtClean="0"/>
              <a:t>citées;</a:t>
            </a:r>
            <a:endParaRPr lang="fr-FR" dirty="0"/>
          </a:p>
          <a:p>
            <a:r>
              <a:rPr lang="fr-FR" dirty="0"/>
              <a:t>- De plus en plus</a:t>
            </a:r>
            <a:r>
              <a:rPr lang="fr-FR" dirty="0" smtClean="0"/>
              <a:t>, mais </a:t>
            </a:r>
            <a:r>
              <a:rPr lang="fr-FR" dirty="0"/>
              <a:t>c'est toujours avec un sentiment de culpabilité... parce qu'il y a des collègues qui envoient des messages en pleine nuit</a:t>
            </a:r>
            <a:r>
              <a:rPr lang="fr-FR" dirty="0" smtClean="0"/>
              <a:t>. </a:t>
            </a:r>
            <a:r>
              <a:rPr lang="fr-FR" dirty="0"/>
              <a:t>Q</a:t>
            </a:r>
            <a:r>
              <a:rPr lang="fr-FR" dirty="0" smtClean="0"/>
              <a:t>uel </a:t>
            </a:r>
            <a:r>
              <a:rPr lang="fr-FR" dirty="0"/>
              <a:t>sens cela </a:t>
            </a:r>
            <a:r>
              <a:rPr lang="fr-FR" dirty="0" err="1"/>
              <a:t>a-t-il</a:t>
            </a:r>
            <a:r>
              <a:rPr lang="fr-FR" dirty="0"/>
              <a:t> ? </a:t>
            </a:r>
            <a:r>
              <a:rPr lang="fr-FR" dirty="0" smtClean="0"/>
              <a:t>Que </a:t>
            </a:r>
            <a:r>
              <a:rPr lang="fr-FR" dirty="0"/>
              <a:t>veulent-ils prouver ?</a:t>
            </a:r>
          </a:p>
          <a:p>
            <a:r>
              <a:rPr lang="fr-FR" dirty="0"/>
              <a:t>- j'essaie mais je n'y arrive pas...</a:t>
            </a:r>
          </a:p>
          <a:p>
            <a:r>
              <a:rPr lang="fr-FR" dirty="0" smtClean="0"/>
              <a:t>- J'ai </a:t>
            </a:r>
            <a:r>
              <a:rPr lang="fr-FR" dirty="0"/>
              <a:t>essayé, mais c'est très difficile à </a:t>
            </a:r>
            <a:r>
              <a:rPr lang="fr-FR" dirty="0" smtClean="0"/>
              <a:t>tenir;</a:t>
            </a:r>
          </a:p>
          <a:p>
            <a:pPr marL="285750" indent="-285750">
              <a:buFontTx/>
              <a:buChar char="-"/>
            </a:pPr>
            <a:r>
              <a:rPr lang="fr-FR" dirty="0" smtClean="0"/>
              <a:t>…</a:t>
            </a:r>
            <a:endParaRPr lang="fr-FR" dirty="0"/>
          </a:p>
        </p:txBody>
      </p:sp>
    </p:spTree>
    <p:extLst>
      <p:ext uri="{BB962C8B-B14F-4D97-AF65-F5344CB8AC3E}">
        <p14:creationId xmlns:p14="http://schemas.microsoft.com/office/powerpoint/2010/main" val="226647920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extLst>
              <p:ext uri="{D42A27DB-BD31-4B8C-83A1-F6EECF244321}">
                <p14:modId xmlns:p14="http://schemas.microsoft.com/office/powerpoint/2010/main" val="1613823107"/>
              </p:ext>
            </p:extLst>
          </p:nvPr>
        </p:nvGraphicFramePr>
        <p:xfrm>
          <a:off x="899592" y="620688"/>
          <a:ext cx="3672408" cy="597666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phique 4"/>
          <p:cNvGraphicFramePr>
            <a:graphicFrameLocks/>
          </p:cNvGraphicFramePr>
          <p:nvPr>
            <p:extLst>
              <p:ext uri="{D42A27DB-BD31-4B8C-83A1-F6EECF244321}">
                <p14:modId xmlns:p14="http://schemas.microsoft.com/office/powerpoint/2010/main" val="2017319974"/>
              </p:ext>
            </p:extLst>
          </p:nvPr>
        </p:nvGraphicFramePr>
        <p:xfrm>
          <a:off x="4932040" y="836712"/>
          <a:ext cx="3888432"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41040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305800" cy="564672"/>
          </a:xfrm>
        </p:spPr>
        <p:txBody>
          <a:bodyPr>
            <a:normAutofit fontScale="90000"/>
          </a:bodyPr>
          <a:lstStyle/>
          <a:p>
            <a:r>
              <a:rPr lang="fr-FR" dirty="0" smtClean="0"/>
              <a:t>Sens du travail : commentaires</a:t>
            </a:r>
            <a:endParaRPr lang="fr-FR" dirty="0"/>
          </a:p>
        </p:txBody>
      </p:sp>
      <p:sp>
        <p:nvSpPr>
          <p:cNvPr id="3" name="Rectangle 2"/>
          <p:cNvSpPr/>
          <p:nvPr/>
        </p:nvSpPr>
        <p:spPr>
          <a:xfrm>
            <a:off x="251520" y="764704"/>
            <a:ext cx="7992888" cy="5909310"/>
          </a:xfrm>
          <a:prstGeom prst="rect">
            <a:avLst/>
          </a:prstGeom>
        </p:spPr>
        <p:txBody>
          <a:bodyPr wrap="square">
            <a:spAutoFit/>
          </a:bodyPr>
          <a:lstStyle/>
          <a:p>
            <a:r>
              <a:rPr lang="fr-FR" dirty="0"/>
              <a:t>- Dans l'ensemble oui mais au prix d'efforts trop important pour se préserver et garder du sens à une action </a:t>
            </a:r>
            <a:r>
              <a:rPr lang="fr-FR" dirty="0" smtClean="0"/>
              <a:t>dispersée;</a:t>
            </a:r>
            <a:endParaRPr lang="fr-FR" dirty="0"/>
          </a:p>
          <a:p>
            <a:r>
              <a:rPr lang="fr-FR" dirty="0"/>
              <a:t>- </a:t>
            </a:r>
            <a:r>
              <a:rPr lang="fr-FR" dirty="0" smtClean="0"/>
              <a:t>Oui </a:t>
            </a:r>
            <a:r>
              <a:rPr lang="fr-FR" dirty="0"/>
              <a:t>car il y a beaucoup à faire pour faire avancer le système et pour </a:t>
            </a:r>
            <a:r>
              <a:rPr lang="fr-FR" dirty="0" smtClean="0"/>
              <a:t>accompagner </a:t>
            </a:r>
            <a:r>
              <a:rPr lang="fr-FR" dirty="0"/>
              <a:t>les professeurs (qui le rendent bien...heureusement</a:t>
            </a:r>
            <a:r>
              <a:rPr lang="fr-FR" dirty="0" smtClean="0"/>
              <a:t>);</a:t>
            </a:r>
            <a:endParaRPr lang="fr-FR" dirty="0"/>
          </a:p>
          <a:p>
            <a:r>
              <a:rPr lang="fr-FR" dirty="0"/>
              <a:t>- Ce sentiment n'est pas partagé au sein de </a:t>
            </a:r>
            <a:r>
              <a:rPr lang="fr-FR" dirty="0" smtClean="0"/>
              <a:t>l'Institution;</a:t>
            </a:r>
            <a:endParaRPr lang="fr-FR" dirty="0"/>
          </a:p>
          <a:p>
            <a:r>
              <a:rPr lang="fr-FR" dirty="0"/>
              <a:t>- Mais ce n'est pas partagé par </a:t>
            </a:r>
            <a:r>
              <a:rPr lang="fr-FR" dirty="0" smtClean="0"/>
              <a:t>l'Institution;</a:t>
            </a:r>
            <a:endParaRPr lang="fr-FR" dirty="0"/>
          </a:p>
          <a:p>
            <a:r>
              <a:rPr lang="fr-FR" dirty="0"/>
              <a:t>- Mais j'ai des </a:t>
            </a:r>
            <a:r>
              <a:rPr lang="fr-FR" dirty="0" smtClean="0"/>
              <a:t>doutes;</a:t>
            </a:r>
            <a:endParaRPr lang="fr-FR" dirty="0"/>
          </a:p>
          <a:p>
            <a:r>
              <a:rPr lang="fr-FR" dirty="0"/>
              <a:t>- Auprès des professeurs, des élèves et des chefs d'établissement oui, et en particulier dans mon domaine de spécialité (ma discipline). Dès lors que je sors de ce domaine pour entrer dans </a:t>
            </a:r>
            <a:r>
              <a:rPr lang="fr-FR" dirty="0" smtClean="0"/>
              <a:t>l'interdisciplinaire</a:t>
            </a:r>
            <a:r>
              <a:rPr lang="fr-FR" dirty="0"/>
              <a:t>, mon travail a beaucoup moins </a:t>
            </a:r>
            <a:r>
              <a:rPr lang="fr-FR" dirty="0" smtClean="0"/>
              <a:t>d‘ </a:t>
            </a:r>
            <a:r>
              <a:rPr lang="fr-FR" dirty="0" smtClean="0">
                <a:solidFill>
                  <a:srgbClr val="FF0000"/>
                </a:solidFill>
              </a:rPr>
              <a:t>????</a:t>
            </a:r>
            <a:endParaRPr lang="fr-FR" dirty="0">
              <a:solidFill>
                <a:srgbClr val="FF0000"/>
              </a:solidFill>
            </a:endParaRPr>
          </a:p>
          <a:p>
            <a:r>
              <a:rPr lang="fr-FR" dirty="0"/>
              <a:t>- </a:t>
            </a:r>
            <a:r>
              <a:rPr lang="fr-FR" dirty="0" smtClean="0"/>
              <a:t>Oui</a:t>
            </a:r>
            <a:r>
              <a:rPr lang="fr-FR" dirty="0"/>
              <a:t>, heureusement. J'aime mon </a:t>
            </a:r>
            <a:r>
              <a:rPr lang="fr-FR" dirty="0" smtClean="0"/>
              <a:t>métier;</a:t>
            </a:r>
            <a:endParaRPr lang="fr-FR" dirty="0"/>
          </a:p>
          <a:p>
            <a:r>
              <a:rPr lang="fr-FR" dirty="0"/>
              <a:t>- Cela dépend du </a:t>
            </a:r>
            <a:r>
              <a:rPr lang="fr-FR" dirty="0" smtClean="0"/>
              <a:t>moment;</a:t>
            </a:r>
            <a:endParaRPr lang="fr-FR" dirty="0"/>
          </a:p>
          <a:p>
            <a:r>
              <a:rPr lang="fr-FR" dirty="0"/>
              <a:t>- </a:t>
            </a:r>
            <a:r>
              <a:rPr lang="fr-FR" dirty="0" smtClean="0"/>
              <a:t>Sentiments </a:t>
            </a:r>
            <a:r>
              <a:rPr lang="fr-FR" dirty="0"/>
              <a:t>de dispersion avec </a:t>
            </a:r>
            <a:r>
              <a:rPr lang="fr-FR" dirty="0" smtClean="0"/>
              <a:t> alternance </a:t>
            </a:r>
            <a:r>
              <a:rPr lang="fr-FR" dirty="0"/>
              <a:t>de présence ou absence de sens.</a:t>
            </a:r>
          </a:p>
          <a:p>
            <a:r>
              <a:rPr lang="fr-FR" dirty="0"/>
              <a:t>- Je me rends compte que mon travail est important parce que lorsque je m'absente, il y a des demandes et des problèmes non résolus.. mais personnellement, je ne trouve plus de véritable sens à mon travail dans le contexte de la politique </a:t>
            </a:r>
            <a:r>
              <a:rPr lang="fr-FR" dirty="0" smtClean="0"/>
              <a:t>menée;</a:t>
            </a:r>
            <a:endParaRPr lang="fr-FR" dirty="0"/>
          </a:p>
          <a:p>
            <a:r>
              <a:rPr lang="fr-FR" dirty="0"/>
              <a:t>- </a:t>
            </a:r>
            <a:r>
              <a:rPr lang="fr-FR" dirty="0" smtClean="0"/>
              <a:t>Heureusement </a:t>
            </a:r>
            <a:r>
              <a:rPr lang="fr-FR" dirty="0"/>
              <a:t>! </a:t>
            </a:r>
            <a:r>
              <a:rPr lang="fr-FR" dirty="0" smtClean="0"/>
              <a:t>C'est </a:t>
            </a:r>
            <a:r>
              <a:rPr lang="fr-FR" dirty="0"/>
              <a:t>ce qui me sauve, probablement....</a:t>
            </a:r>
          </a:p>
          <a:p>
            <a:r>
              <a:rPr lang="fr-FR" dirty="0"/>
              <a:t>- </a:t>
            </a:r>
            <a:r>
              <a:rPr lang="fr-FR" dirty="0" smtClean="0"/>
              <a:t>Surtout </a:t>
            </a:r>
            <a:r>
              <a:rPr lang="fr-FR" dirty="0"/>
              <a:t>la partie </a:t>
            </a:r>
            <a:r>
              <a:rPr lang="fr-FR" dirty="0" smtClean="0"/>
              <a:t>IPR;</a:t>
            </a:r>
          </a:p>
          <a:p>
            <a:r>
              <a:rPr lang="fr-FR" dirty="0" smtClean="0"/>
              <a:t>-…</a:t>
            </a:r>
            <a:endParaRPr lang="fr-FR" dirty="0"/>
          </a:p>
        </p:txBody>
      </p:sp>
    </p:spTree>
    <p:extLst>
      <p:ext uri="{BB962C8B-B14F-4D97-AF65-F5344CB8AC3E}">
        <p14:creationId xmlns:p14="http://schemas.microsoft.com/office/powerpoint/2010/main" val="345578334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99392"/>
            <a:ext cx="8229600" cy="1143000"/>
          </a:xfrm>
        </p:spPr>
        <p:txBody>
          <a:bodyPr/>
          <a:lstStyle/>
          <a:p>
            <a:pPr algn="ctr"/>
            <a:r>
              <a:rPr lang="fr-FR" dirty="0" smtClean="0"/>
              <a:t>Perception du métier</a:t>
            </a:r>
            <a:endParaRPr lang="fr-FR" dirty="0"/>
          </a:p>
        </p:txBody>
      </p:sp>
      <p:graphicFrame>
        <p:nvGraphicFramePr>
          <p:cNvPr id="7" name="Espace réservé du contenu 6"/>
          <p:cNvGraphicFramePr>
            <a:graphicFrameLocks noGrp="1"/>
          </p:cNvGraphicFramePr>
          <p:nvPr>
            <p:ph sz="half" idx="1"/>
            <p:extLst>
              <p:ext uri="{D42A27DB-BD31-4B8C-83A1-F6EECF244321}">
                <p14:modId xmlns:p14="http://schemas.microsoft.com/office/powerpoint/2010/main" val="934931090"/>
              </p:ext>
            </p:extLst>
          </p:nvPr>
        </p:nvGraphicFramePr>
        <p:xfrm>
          <a:off x="251520" y="1772816"/>
          <a:ext cx="4248472" cy="4433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Espace réservé du contenu 5"/>
          <p:cNvGraphicFramePr>
            <a:graphicFrameLocks noGrp="1"/>
          </p:cNvGraphicFramePr>
          <p:nvPr>
            <p:ph sz="half" idx="2"/>
            <p:extLst>
              <p:ext uri="{D42A27DB-BD31-4B8C-83A1-F6EECF244321}">
                <p14:modId xmlns:p14="http://schemas.microsoft.com/office/powerpoint/2010/main" val="2758589031"/>
              </p:ext>
            </p:extLst>
          </p:nvPr>
        </p:nvGraphicFramePr>
        <p:xfrm>
          <a:off x="4648200" y="1484784"/>
          <a:ext cx="4244280" cy="48699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784349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idx="4294967295"/>
          </p:nvPr>
        </p:nvSpPr>
        <p:spPr>
          <a:xfrm>
            <a:off x="914400" y="0"/>
            <a:ext cx="8229600" cy="1143000"/>
          </a:xfrm>
        </p:spPr>
        <p:txBody>
          <a:bodyPr/>
          <a:lstStyle/>
          <a:p>
            <a:r>
              <a:rPr lang="fr-FR" dirty="0" smtClean="0"/>
              <a:t>L’amplitude</a:t>
            </a:r>
            <a:r>
              <a:rPr lang="fr-FR" baseline="0" dirty="0" smtClean="0"/>
              <a:t> quotidienne</a:t>
            </a:r>
            <a:endParaRPr lang="fr-FR" dirty="0"/>
          </a:p>
        </p:txBody>
      </p:sp>
      <p:graphicFrame>
        <p:nvGraphicFramePr>
          <p:cNvPr id="4" name="Graphique 3"/>
          <p:cNvGraphicFramePr>
            <a:graphicFrameLocks/>
          </p:cNvGraphicFramePr>
          <p:nvPr>
            <p:extLst>
              <p:ext uri="{D42A27DB-BD31-4B8C-83A1-F6EECF244321}">
                <p14:modId xmlns:p14="http://schemas.microsoft.com/office/powerpoint/2010/main" val="342025331"/>
              </p:ext>
            </p:extLst>
          </p:nvPr>
        </p:nvGraphicFramePr>
        <p:xfrm>
          <a:off x="1115616" y="1412776"/>
          <a:ext cx="7272808"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188622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305800" cy="720080"/>
          </a:xfrm>
        </p:spPr>
        <p:txBody>
          <a:bodyPr>
            <a:normAutofit/>
          </a:bodyPr>
          <a:lstStyle/>
          <a:p>
            <a:r>
              <a:rPr lang="fr-FR" sz="4000" dirty="0"/>
              <a:t>Perception du </a:t>
            </a:r>
            <a:r>
              <a:rPr lang="fr-FR" sz="4000" dirty="0" smtClean="0"/>
              <a:t>métier: commentaires</a:t>
            </a:r>
            <a:endParaRPr lang="fr-FR" sz="4000" dirty="0"/>
          </a:p>
        </p:txBody>
      </p:sp>
      <p:sp>
        <p:nvSpPr>
          <p:cNvPr id="3" name="Rectangle 2"/>
          <p:cNvSpPr/>
          <p:nvPr/>
        </p:nvSpPr>
        <p:spPr>
          <a:xfrm>
            <a:off x="251520" y="936010"/>
            <a:ext cx="8424936" cy="5355312"/>
          </a:xfrm>
          <a:prstGeom prst="rect">
            <a:avLst/>
          </a:prstGeom>
        </p:spPr>
        <p:txBody>
          <a:bodyPr wrap="square">
            <a:spAutoFit/>
          </a:bodyPr>
          <a:lstStyle/>
          <a:p>
            <a:r>
              <a:rPr lang="fr-FR" dirty="0"/>
              <a:t>- </a:t>
            </a:r>
            <a:r>
              <a:rPr lang="fr-FR" dirty="0" smtClean="0"/>
              <a:t>Je </a:t>
            </a:r>
            <a:r>
              <a:rPr lang="fr-FR" dirty="0"/>
              <a:t>suis fière de ce que je fais et j'ai l'impression de faire avancer les </a:t>
            </a:r>
            <a:r>
              <a:rPr lang="fr-FR" dirty="0" smtClean="0"/>
              <a:t>lignes;</a:t>
            </a:r>
            <a:endParaRPr lang="fr-FR" dirty="0"/>
          </a:p>
          <a:p>
            <a:r>
              <a:rPr lang="fr-FR" dirty="0"/>
              <a:t>- </a:t>
            </a:r>
            <a:r>
              <a:rPr lang="fr-FR" dirty="0" smtClean="0"/>
              <a:t>En </a:t>
            </a:r>
            <a:r>
              <a:rPr lang="fr-FR" dirty="0"/>
              <a:t>7 ans il y a eu augmentation des </a:t>
            </a:r>
            <a:r>
              <a:rPr lang="fr-FR" dirty="0" smtClean="0"/>
              <a:t>activités;</a:t>
            </a:r>
            <a:endParaRPr lang="fr-FR" dirty="0"/>
          </a:p>
          <a:p>
            <a:r>
              <a:rPr lang="fr-FR" dirty="0"/>
              <a:t>- J'ai dit plus haut que le métier a beaucoup évolué et que le temps passé avec les élèves et les professeurs dans leurs classes n'est plus celui qui </a:t>
            </a:r>
            <a:r>
              <a:rPr lang="fr-FR" dirty="0" smtClean="0"/>
              <a:t>prédomine;</a:t>
            </a:r>
            <a:endParaRPr lang="fr-FR" dirty="0"/>
          </a:p>
          <a:p>
            <a:r>
              <a:rPr lang="fr-FR" dirty="0"/>
              <a:t>- nous sommes devenus des zappeurs pompiers qui n'avons plus le temps de nous poser sereinement pour réfléchir...tout se fait dans l'urgence !</a:t>
            </a:r>
          </a:p>
          <a:p>
            <a:r>
              <a:rPr lang="fr-FR" dirty="0"/>
              <a:t>- Je voyais un corps 'intellectuel qui réfléchissant et avait force de propositions : nous ne sommes que des exécutants et des </a:t>
            </a:r>
            <a:r>
              <a:rPr lang="fr-FR" dirty="0" smtClean="0"/>
              <a:t>régulateurs;</a:t>
            </a:r>
            <a:endParaRPr lang="fr-FR" dirty="0"/>
          </a:p>
          <a:p>
            <a:r>
              <a:rPr lang="fr-FR" dirty="0" smtClean="0"/>
              <a:t>- </a:t>
            </a:r>
            <a:r>
              <a:rPr lang="fr-FR" dirty="0"/>
              <a:t>on est loin d'imaginer toutes les facettes du métier avant de l'embrasser mais aucun regret, si ce n'est l'aspect chronophage...</a:t>
            </a:r>
          </a:p>
          <a:p>
            <a:r>
              <a:rPr lang="fr-FR" dirty="0"/>
              <a:t>- Il l'était au début. Grande dégradation ces dernières </a:t>
            </a:r>
            <a:r>
              <a:rPr lang="fr-FR" dirty="0" smtClean="0"/>
              <a:t>années;</a:t>
            </a:r>
            <a:endParaRPr lang="fr-FR" dirty="0"/>
          </a:p>
          <a:p>
            <a:r>
              <a:rPr lang="fr-FR" dirty="0"/>
              <a:t>- Gestion de nombreux dossiers rendue difficile (effet d'accumulation</a:t>
            </a:r>
            <a:r>
              <a:rPr lang="fr-FR" dirty="0" smtClean="0"/>
              <a:t>);</a:t>
            </a:r>
            <a:endParaRPr lang="fr-FR" dirty="0"/>
          </a:p>
          <a:p>
            <a:r>
              <a:rPr lang="fr-FR" dirty="0"/>
              <a:t>- Je savais par avance que c'était un métier de fou..... je n'ai pas été déçu!</a:t>
            </a:r>
          </a:p>
          <a:p>
            <a:r>
              <a:rPr lang="fr-FR" dirty="0"/>
              <a:t>- Trop de charges administratives et </a:t>
            </a:r>
            <a:r>
              <a:rPr lang="fr-FR" dirty="0" smtClean="0"/>
              <a:t>transversales;</a:t>
            </a:r>
            <a:endParaRPr lang="fr-FR" dirty="0"/>
          </a:p>
          <a:p>
            <a:r>
              <a:rPr lang="fr-FR" dirty="0"/>
              <a:t>- Il connaît des évolutions qui demandent une adaptation pas toujours simple à </a:t>
            </a:r>
            <a:r>
              <a:rPr lang="fr-FR" dirty="0" smtClean="0"/>
              <a:t>négocier;</a:t>
            </a:r>
            <a:endParaRPr lang="fr-FR" dirty="0"/>
          </a:p>
          <a:p>
            <a:r>
              <a:rPr lang="fr-FR" dirty="0"/>
              <a:t>- Il y a beaucoup de contraintes et peu de satisfactions, y compris financières.</a:t>
            </a:r>
          </a:p>
          <a:p>
            <a:r>
              <a:rPr lang="fr-FR" dirty="0"/>
              <a:t>- Evolution négative du métier vers un ensemble de </a:t>
            </a:r>
            <a:r>
              <a:rPr lang="fr-FR" dirty="0" smtClean="0"/>
              <a:t>missions;</a:t>
            </a:r>
            <a:endParaRPr lang="fr-FR" dirty="0"/>
          </a:p>
          <a:p>
            <a:r>
              <a:rPr lang="fr-FR" dirty="0" smtClean="0"/>
              <a:t>- Beaucoup </a:t>
            </a:r>
            <a:r>
              <a:rPr lang="fr-FR" dirty="0"/>
              <a:t>d'administratif pas assez de missions pédagogiques </a:t>
            </a:r>
            <a:r>
              <a:rPr lang="fr-FR" dirty="0" smtClean="0"/>
              <a:t>disciplinaires.</a:t>
            </a:r>
          </a:p>
        </p:txBody>
      </p:sp>
    </p:spTree>
    <p:extLst>
      <p:ext uri="{BB962C8B-B14F-4D97-AF65-F5344CB8AC3E}">
        <p14:creationId xmlns:p14="http://schemas.microsoft.com/office/powerpoint/2010/main" val="231105379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0"/>
            <a:ext cx="8305800" cy="548680"/>
          </a:xfrm>
        </p:spPr>
        <p:txBody>
          <a:bodyPr>
            <a:normAutofit fontScale="90000"/>
          </a:bodyPr>
          <a:lstStyle/>
          <a:p>
            <a:r>
              <a:rPr lang="fr-FR" dirty="0"/>
              <a:t>Commentaires: </a:t>
            </a:r>
            <a:r>
              <a:rPr lang="fr-FR" dirty="0" smtClean="0"/>
              <a:t>suite </a:t>
            </a:r>
            <a:endParaRPr lang="fr-FR" dirty="0"/>
          </a:p>
        </p:txBody>
      </p:sp>
      <p:sp>
        <p:nvSpPr>
          <p:cNvPr id="3" name="Rectangle 2"/>
          <p:cNvSpPr/>
          <p:nvPr/>
        </p:nvSpPr>
        <p:spPr>
          <a:xfrm>
            <a:off x="349580" y="671691"/>
            <a:ext cx="8794420" cy="6186309"/>
          </a:xfrm>
          <a:prstGeom prst="rect">
            <a:avLst/>
          </a:prstGeom>
        </p:spPr>
        <p:txBody>
          <a:bodyPr wrap="square">
            <a:spAutoFit/>
          </a:bodyPr>
          <a:lstStyle/>
          <a:p>
            <a:r>
              <a:rPr lang="fr-FR" dirty="0"/>
              <a:t>- Lorsque j'ai débuté, j' croyais que je devrais faire du pédagogique. Aujourd'hui je me rends compte que je dois faire surtout de la formation et des tâches de </a:t>
            </a:r>
            <a:r>
              <a:rPr lang="fr-FR" dirty="0" smtClean="0"/>
              <a:t>RH;</a:t>
            </a:r>
            <a:endParaRPr lang="fr-FR" dirty="0"/>
          </a:p>
          <a:p>
            <a:r>
              <a:rPr lang="fr-FR" dirty="0"/>
              <a:t>- Mais de moins en moins. Les charges administratives et de gestion de dossiers transversaux ont tendance à prendre le pas sur la gestion des personnels et de la </a:t>
            </a:r>
            <a:r>
              <a:rPr lang="fr-FR" dirty="0" smtClean="0"/>
              <a:t>discipline;</a:t>
            </a:r>
            <a:endParaRPr lang="fr-FR" dirty="0"/>
          </a:p>
          <a:p>
            <a:r>
              <a:rPr lang="fr-FR" dirty="0" smtClean="0"/>
              <a:t>-je </a:t>
            </a:r>
            <a:r>
              <a:rPr lang="fr-FR" dirty="0"/>
              <a:t>n'imaginais pas l'importance du calendrier annuel des missions, le temps que prend ce traitement, au détriment d'un travail bien fait, approfondi, et d'apports plus pédagogiques auprès des formateurs et des </a:t>
            </a:r>
            <a:r>
              <a:rPr lang="fr-FR" dirty="0" smtClean="0"/>
              <a:t>enseignants; </a:t>
            </a:r>
          </a:p>
          <a:p>
            <a:r>
              <a:rPr lang="fr-FR" dirty="0" smtClean="0"/>
              <a:t>– Je </a:t>
            </a:r>
            <a:r>
              <a:rPr lang="fr-FR" dirty="0"/>
              <a:t>ne </a:t>
            </a:r>
            <a:r>
              <a:rPr lang="fr-FR" dirty="0" smtClean="0"/>
              <a:t>pensais </a:t>
            </a:r>
            <a:r>
              <a:rPr lang="fr-FR" dirty="0"/>
              <a:t>pas devoir autant me disperser, ni travailler </a:t>
            </a:r>
            <a:r>
              <a:rPr lang="fr-FR" dirty="0" smtClean="0"/>
              <a:t> autant </a:t>
            </a:r>
            <a:r>
              <a:rPr lang="fr-FR" dirty="0"/>
              <a:t>pour être aussi peu </a:t>
            </a:r>
            <a:r>
              <a:rPr lang="fr-FR" dirty="0" smtClean="0"/>
              <a:t>considérée;</a:t>
            </a:r>
            <a:endParaRPr lang="fr-FR" dirty="0"/>
          </a:p>
          <a:p>
            <a:r>
              <a:rPr lang="fr-FR" dirty="0"/>
              <a:t>- Très différent des représentations que j'en avais. De plus en plus différent de ces mêmes </a:t>
            </a:r>
            <a:r>
              <a:rPr lang="fr-FR" dirty="0" smtClean="0"/>
              <a:t>représentations;</a:t>
            </a:r>
            <a:r>
              <a:rPr lang="fr-FR" dirty="0"/>
              <a:t> </a:t>
            </a:r>
            <a:r>
              <a:rPr lang="fr-FR" dirty="0" smtClean="0"/>
              <a:t>beaucoup </a:t>
            </a:r>
            <a:r>
              <a:rPr lang="fr-FR" dirty="0"/>
              <a:t>changé en 14 ans!</a:t>
            </a:r>
          </a:p>
          <a:p>
            <a:r>
              <a:rPr lang="fr-FR" dirty="0"/>
              <a:t>- Culpabilisation des personnels quand n'arrivent pas à répondre aux multiples sollicitations fait partie de la culture actuelle de l'académie et du </a:t>
            </a:r>
            <a:r>
              <a:rPr lang="fr-FR" dirty="0" smtClean="0"/>
              <a:t>décanat;</a:t>
            </a:r>
            <a:endParaRPr lang="fr-FR" dirty="0"/>
          </a:p>
          <a:p>
            <a:r>
              <a:rPr lang="fr-FR" dirty="0" smtClean="0"/>
              <a:t>- Je </a:t>
            </a:r>
            <a:r>
              <a:rPr lang="fr-FR" dirty="0"/>
              <a:t>n'avais rien imaginé ... </a:t>
            </a:r>
            <a:endParaRPr lang="fr-FR" dirty="0" smtClean="0"/>
          </a:p>
          <a:p>
            <a:r>
              <a:rPr lang="fr-FR" dirty="0" smtClean="0"/>
              <a:t>- </a:t>
            </a:r>
            <a:r>
              <a:rPr lang="fr-FR" dirty="0"/>
              <a:t>Oui en ce qui concerne la variété des missions, et leur intérêt, mais non en ce qui concerne l'impossibilité à présent à traiter correctement les tâches demandées et articuler vie privée </a:t>
            </a:r>
            <a:r>
              <a:rPr lang="fr-FR" dirty="0" smtClean="0"/>
              <a:t>et </a:t>
            </a:r>
            <a:r>
              <a:rPr lang="fr-FR" dirty="0"/>
              <a:t>vie </a:t>
            </a:r>
            <a:r>
              <a:rPr lang="fr-FR" dirty="0" smtClean="0"/>
              <a:t>professionnelle;</a:t>
            </a:r>
            <a:endParaRPr lang="fr-FR" dirty="0"/>
          </a:p>
          <a:p>
            <a:r>
              <a:rPr lang="fr-FR" dirty="0"/>
              <a:t>- </a:t>
            </a:r>
            <a:r>
              <a:rPr lang="fr-FR" dirty="0" smtClean="0"/>
              <a:t>Disparité </a:t>
            </a:r>
            <a:r>
              <a:rPr lang="fr-FR" dirty="0"/>
              <a:t>énorme par rapport au métier de professeur et de </a:t>
            </a:r>
            <a:r>
              <a:rPr lang="fr-FR" dirty="0" smtClean="0"/>
              <a:t>formateur;</a:t>
            </a:r>
            <a:endParaRPr lang="fr-FR" dirty="0"/>
          </a:p>
          <a:p>
            <a:r>
              <a:rPr lang="fr-FR" dirty="0"/>
              <a:t>- La lourdeur des dossiers transversaux fait diminuer notre disponibilité auprès des enseignants, la part administrative du métier se substitue à celle pédagogique qui fait pourtant le centre de notre </a:t>
            </a:r>
            <a:r>
              <a:rPr lang="fr-FR" dirty="0" smtClean="0"/>
              <a:t>mission.</a:t>
            </a:r>
            <a:endParaRPr lang="fr-FR" dirty="0"/>
          </a:p>
        </p:txBody>
      </p:sp>
    </p:spTree>
    <p:extLst>
      <p:ext uri="{BB962C8B-B14F-4D97-AF65-F5344CB8AC3E}">
        <p14:creationId xmlns:p14="http://schemas.microsoft.com/office/powerpoint/2010/main" val="360139937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75656" y="2924944"/>
            <a:ext cx="7772400" cy="1362456"/>
          </a:xfrm>
        </p:spPr>
        <p:txBody>
          <a:bodyPr/>
          <a:lstStyle/>
          <a:p>
            <a:pPr algn="ctr"/>
            <a:r>
              <a:rPr lang="fr-FR" dirty="0" smtClean="0">
                <a:solidFill>
                  <a:srgbClr val="FFC000"/>
                </a:solidFill>
              </a:rPr>
              <a:t>Merci </a:t>
            </a:r>
            <a:r>
              <a:rPr lang="fr-FR" dirty="0" smtClean="0">
                <a:solidFill>
                  <a:srgbClr val="FFC000"/>
                </a:solidFill>
              </a:rPr>
              <a:t>aux collègues qui </a:t>
            </a:r>
            <a:r>
              <a:rPr lang="fr-FR" smtClean="0">
                <a:solidFill>
                  <a:srgbClr val="FFC000"/>
                </a:solidFill>
              </a:rPr>
              <a:t>ont participé </a:t>
            </a:r>
            <a:r>
              <a:rPr lang="fr-FR" smtClean="0">
                <a:solidFill>
                  <a:srgbClr val="FFC000"/>
                </a:solidFill>
              </a:rPr>
              <a:t>à </a:t>
            </a:r>
            <a:r>
              <a:rPr lang="fr-FR" dirty="0" smtClean="0">
                <a:solidFill>
                  <a:srgbClr val="FFC000"/>
                </a:solidFill>
              </a:rPr>
              <a:t>cette enquête</a:t>
            </a:r>
            <a:endParaRPr lang="fr-FR" dirty="0">
              <a:solidFill>
                <a:srgbClr val="FFC000"/>
              </a:solidFill>
            </a:endParaRPr>
          </a:p>
        </p:txBody>
      </p:sp>
    </p:spTree>
    <p:extLst>
      <p:ext uri="{BB962C8B-B14F-4D97-AF65-F5344CB8AC3E}">
        <p14:creationId xmlns:p14="http://schemas.microsoft.com/office/powerpoint/2010/main" val="22480971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L’amplitude quotidienne 1.4: commentaires</a:t>
            </a:r>
            <a:endParaRPr lang="fr-FR" sz="3600" dirty="0"/>
          </a:p>
        </p:txBody>
      </p:sp>
      <p:sp>
        <p:nvSpPr>
          <p:cNvPr id="3" name="Rectangle 2"/>
          <p:cNvSpPr/>
          <p:nvPr/>
        </p:nvSpPr>
        <p:spPr>
          <a:xfrm>
            <a:off x="827584" y="2348880"/>
            <a:ext cx="7992888" cy="2308324"/>
          </a:xfrm>
          <a:prstGeom prst="rect">
            <a:avLst/>
          </a:prstGeom>
        </p:spPr>
        <p:txBody>
          <a:bodyPr wrap="square">
            <a:spAutoFit/>
          </a:bodyPr>
          <a:lstStyle/>
          <a:p>
            <a:r>
              <a:rPr lang="pt-BR" sz="2400" dirty="0" smtClean="0"/>
              <a:t>- De </a:t>
            </a:r>
            <a:r>
              <a:rPr lang="pt-BR" sz="2400" dirty="0"/>
              <a:t>20h à 22 h </a:t>
            </a:r>
            <a:r>
              <a:rPr lang="pt-BR" sz="2400" dirty="0" smtClean="0"/>
              <a:t>30</a:t>
            </a:r>
          </a:p>
          <a:p>
            <a:r>
              <a:rPr lang="fr-FR" sz="2400" dirty="0" smtClean="0"/>
              <a:t>- Veille </a:t>
            </a:r>
            <a:r>
              <a:rPr lang="fr-FR" sz="2400" dirty="0"/>
              <a:t>informationnelle, rédactions délicates... ce qui </a:t>
            </a:r>
            <a:r>
              <a:rPr lang="fr-FR" sz="2400" dirty="0" smtClean="0"/>
              <a:t>demande silence </a:t>
            </a:r>
            <a:r>
              <a:rPr lang="fr-FR" sz="2400" dirty="0"/>
              <a:t>et sérénité</a:t>
            </a:r>
          </a:p>
          <a:p>
            <a:r>
              <a:rPr lang="fr-FR" sz="2400" dirty="0" smtClean="0"/>
              <a:t>- Pour </a:t>
            </a:r>
            <a:r>
              <a:rPr lang="fr-FR" sz="2400" dirty="0"/>
              <a:t>mon compte je commence à </a:t>
            </a:r>
            <a:r>
              <a:rPr lang="fr-FR" sz="2400" dirty="0" smtClean="0"/>
              <a:t>travailler dès </a:t>
            </a:r>
            <a:r>
              <a:rPr lang="fr-FR" sz="2400" dirty="0"/>
              <a:t>6h30 le matin.</a:t>
            </a:r>
          </a:p>
          <a:p>
            <a:r>
              <a:rPr lang="fr-FR" sz="2400" dirty="0" smtClean="0"/>
              <a:t>-…..</a:t>
            </a:r>
            <a:endParaRPr lang="fr-FR" sz="2400" dirty="0"/>
          </a:p>
        </p:txBody>
      </p:sp>
    </p:spTree>
    <p:extLst>
      <p:ext uri="{BB962C8B-B14F-4D97-AF65-F5344CB8AC3E}">
        <p14:creationId xmlns:p14="http://schemas.microsoft.com/office/powerpoint/2010/main" val="5808722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3_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4390</TotalTime>
  <Words>3969</Words>
  <Application>Microsoft Office PowerPoint</Application>
  <PresentationFormat>Affichage à l'écran (4:3)</PresentationFormat>
  <Paragraphs>499</Paragraphs>
  <Slides>82</Slides>
  <Notes>28</Notes>
  <HiddenSlides>0</HiddenSlides>
  <MMClips>0</MMClips>
  <ScaleCrop>false</ScaleCrop>
  <HeadingPairs>
    <vt:vector size="4" baseType="variant">
      <vt:variant>
        <vt:lpstr>Thème</vt:lpstr>
      </vt:variant>
      <vt:variant>
        <vt:i4>4</vt:i4>
      </vt:variant>
      <vt:variant>
        <vt:lpstr>Titres des diapositives</vt:lpstr>
      </vt:variant>
      <vt:variant>
        <vt:i4>82</vt:i4>
      </vt:variant>
    </vt:vector>
  </HeadingPairs>
  <TitlesOfParts>
    <vt:vector size="86" baseType="lpstr">
      <vt:lpstr>Débit</vt:lpstr>
      <vt:lpstr>1_Débit</vt:lpstr>
      <vt:lpstr>2_Débit</vt:lpstr>
      <vt:lpstr>3_Débit</vt:lpstr>
      <vt:lpstr>Enquête sur les conditions de travail et les risques psycho-sociaux chez les IA-IPR  </vt:lpstr>
      <vt:lpstr>  L’échantillon </vt:lpstr>
      <vt:lpstr>Présentation de l’échantillon retenu</vt:lpstr>
      <vt:lpstr>Présentation suite</vt:lpstr>
      <vt:lpstr>Les principaux résultats de l’enquête</vt:lpstr>
      <vt:lpstr>Première  partie</vt:lpstr>
      <vt:lpstr>Le retard pris dans le travail</vt:lpstr>
      <vt:lpstr>L’amplitude quotidienne</vt:lpstr>
      <vt:lpstr>L’amplitude quotidienne 1.4: commentaires</vt:lpstr>
      <vt:lpstr>Le travail le dimanche</vt:lpstr>
      <vt:lpstr>Travail le dimanche 1.5:  Commentaires</vt:lpstr>
      <vt:lpstr>Les petites vacances scolaires </vt:lpstr>
      <vt:lpstr>Travail pendant les petites vacances 1.7: commentaires</vt:lpstr>
      <vt:lpstr>Les congés</vt:lpstr>
      <vt:lpstr>Congés et reprise d’activité 1.8 et 1.9: commentaires</vt:lpstr>
      <vt:lpstr>La pause méridienne </vt:lpstr>
      <vt:lpstr>Pause méridienne 1.10: commentaires</vt:lpstr>
      <vt:lpstr>Les déplacements</vt:lpstr>
      <vt:lpstr>Les déplacements 1.15: commentaires</vt:lpstr>
      <vt:lpstr>Les nuitées</vt:lpstr>
      <vt:lpstr>Locaux et Matériel</vt:lpstr>
      <vt:lpstr>Qualité des locaux 1.17: commentaires</vt:lpstr>
      <vt:lpstr>Equilibre et disponibilité</vt:lpstr>
      <vt:lpstr>Equilibre 1.19: commentaires</vt:lpstr>
      <vt:lpstr>Temps de cerveau disponible 1.20 : commentaires</vt:lpstr>
      <vt:lpstr>Deuxième partie</vt:lpstr>
      <vt:lpstr>Clarté des objectifs       </vt:lpstr>
      <vt:lpstr>Clarté des objectifs 2.1: commentaire</vt:lpstr>
      <vt:lpstr>Présentation PowerPoint</vt:lpstr>
      <vt:lpstr>Attentes du supérieur 2.3: commentaires</vt:lpstr>
      <vt:lpstr>La lettre de mission</vt:lpstr>
      <vt:lpstr>Lettre de mission 2.3: commentaires</vt:lpstr>
      <vt:lpstr>       Cohérence des sollicitations </vt:lpstr>
      <vt:lpstr>Cohérence des sollicitations 2.4: commentaires </vt:lpstr>
      <vt:lpstr>Présentation PowerPoint</vt:lpstr>
      <vt:lpstr>Tâches à faire par d’autres 2.5: commentaires</vt:lpstr>
      <vt:lpstr>2.6  Multi-académies</vt:lpstr>
      <vt:lpstr>Complications pour collègues affectés sur plusieurs académies 2.6: commentaires.</vt:lpstr>
      <vt:lpstr>Répartition des tâches et dossiers transversaux  </vt:lpstr>
      <vt:lpstr>Tâches et dossiers transversaux par sous-groupes</vt:lpstr>
      <vt:lpstr>Equité  à l’intérieur de l’équipe disciplinaire 2.7: commentaires</vt:lpstr>
      <vt:lpstr>Présentation PowerPoint</vt:lpstr>
      <vt:lpstr>3. Soutien dans la réalisation des missions</vt:lpstr>
      <vt:lpstr>Qualité de l’information disponible </vt:lpstr>
      <vt:lpstr>Présentation PowerPoint</vt:lpstr>
      <vt:lpstr>Présentation PowerPoint</vt:lpstr>
      <vt:lpstr>Aide et soutien</vt:lpstr>
      <vt:lpstr>Aide et soutien par sous-groupes</vt:lpstr>
      <vt:lpstr>Présentation PowerPoint</vt:lpstr>
      <vt:lpstr>Présentation PowerPoint</vt:lpstr>
      <vt:lpstr>Aide et soutien</vt:lpstr>
      <vt:lpstr>Présentation PowerPoint</vt:lpstr>
      <vt:lpstr>Présentation PowerPoint</vt:lpstr>
      <vt:lpstr>4.    Reconnaissance et évaluation</vt:lpstr>
      <vt:lpstr>4.1 modalités d'évaluation de la lettre de mission sont précisées</vt:lpstr>
      <vt:lpstr>4.1 modalités d'évaluation par sous groupes</vt:lpstr>
      <vt:lpstr>Evaluation 4.1: commentaires </vt:lpstr>
      <vt:lpstr>Perspectives de carrière</vt:lpstr>
      <vt:lpstr>4.2 L'information sur votre carrière par sous-groupes</vt:lpstr>
      <vt:lpstr>4.3 Les perspectives d'évolution de carrière par sous-groupes</vt:lpstr>
      <vt:lpstr>Présentation PowerPoint</vt:lpstr>
      <vt:lpstr>Sentiment d’équité</vt:lpstr>
      <vt:lpstr>Equité par sous-groupes</vt:lpstr>
      <vt:lpstr>Présentation PowerPoint</vt:lpstr>
      <vt:lpstr>Présentation PowerPoint</vt:lpstr>
      <vt:lpstr>4.6 Vous vous sentez reconnu(e) par (indice reconnaissance de 1=minimum à 5=maximum)</vt:lpstr>
      <vt:lpstr>Cinquième partie</vt:lpstr>
      <vt:lpstr>La santé</vt:lpstr>
      <vt:lpstr>La santé: commentaires</vt:lpstr>
      <vt:lpstr>L’irritabilité</vt:lpstr>
      <vt:lpstr>L’irritabilité: commentaires</vt:lpstr>
      <vt:lpstr>Présentation PowerPoint</vt:lpstr>
      <vt:lpstr>Situations émotionnelles 5.4: commentaires</vt:lpstr>
      <vt:lpstr>Présentation PowerPoint</vt:lpstr>
      <vt:lpstr>Commentaire</vt:lpstr>
      <vt:lpstr>Commentaires suite</vt:lpstr>
      <vt:lpstr>Présentation PowerPoint</vt:lpstr>
      <vt:lpstr>Sens du travail : commentaires</vt:lpstr>
      <vt:lpstr>Perception du métier</vt:lpstr>
      <vt:lpstr>Perception du métier: commentaires</vt:lpstr>
      <vt:lpstr>Commentaires: suite </vt:lpstr>
      <vt:lpstr>Merci aux collègues qui ont participé à cette enquête</vt:lpstr>
    </vt:vector>
  </TitlesOfParts>
  <Company>DSI-Rectorat de Versailles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Mohammed  DARMAME</dc:creator>
  <cp:lastModifiedBy>Mohammed  DARMAME</cp:lastModifiedBy>
  <cp:revision>206</cp:revision>
  <cp:lastPrinted>2016-09-09T08:06:14Z</cp:lastPrinted>
  <dcterms:created xsi:type="dcterms:W3CDTF">2016-06-05T15:00:04Z</dcterms:created>
  <dcterms:modified xsi:type="dcterms:W3CDTF">2016-12-02T16:53:58Z</dcterms:modified>
</cp:coreProperties>
</file>